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Lst>
  <p:notesMasterIdLst>
    <p:notesMasterId r:id="rId20"/>
  </p:notesMasterIdLst>
  <p:sldIdLst>
    <p:sldId id="280" r:id="rId5"/>
    <p:sldId id="282" r:id="rId6"/>
    <p:sldId id="271" r:id="rId7"/>
    <p:sldId id="277" r:id="rId8"/>
    <p:sldId id="279" r:id="rId9"/>
    <p:sldId id="285" r:id="rId10"/>
    <p:sldId id="276" r:id="rId11"/>
    <p:sldId id="291" r:id="rId12"/>
    <p:sldId id="292" r:id="rId13"/>
    <p:sldId id="289" r:id="rId14"/>
    <p:sldId id="290" r:id="rId15"/>
    <p:sldId id="273" r:id="rId16"/>
    <p:sldId id="288" r:id="rId17"/>
    <p:sldId id="281" r:id="rId18"/>
    <p:sldId id="28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80" d="100"/>
          <a:sy n="80" d="100"/>
        </p:scale>
        <p:origin x="9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F5041-FCDA-4493-83B6-1847B4784F97}"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70879B-7779-4994-818A-A1C0652C9097}" type="slidenum">
              <a:rPr lang="en-US" smtClean="0"/>
              <a:t>‹#›</a:t>
            </a:fld>
            <a:endParaRPr lang="en-US"/>
          </a:p>
        </p:txBody>
      </p:sp>
    </p:spTree>
    <p:extLst>
      <p:ext uri="{BB962C8B-B14F-4D97-AF65-F5344CB8AC3E}">
        <p14:creationId xmlns:p14="http://schemas.microsoft.com/office/powerpoint/2010/main" val="1106247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me, I’m not going to bore you. This is for you.</a:t>
            </a:r>
          </a:p>
        </p:txBody>
      </p:sp>
      <p:sp>
        <p:nvSpPr>
          <p:cNvPr id="4" name="Slide Number Placeholder 3"/>
          <p:cNvSpPr>
            <a:spLocks noGrp="1"/>
          </p:cNvSpPr>
          <p:nvPr>
            <p:ph type="sldNum" sz="quarter" idx="5"/>
          </p:nvPr>
        </p:nvSpPr>
        <p:spPr/>
        <p:txBody>
          <a:bodyPr/>
          <a:lstStyle/>
          <a:p>
            <a:fld id="{2D70879B-7779-4994-818A-A1C0652C9097}" type="slidenum">
              <a:rPr lang="en-US" smtClean="0"/>
              <a:t>2</a:t>
            </a:fld>
            <a:endParaRPr lang="en-US"/>
          </a:p>
        </p:txBody>
      </p:sp>
    </p:spTree>
    <p:extLst>
      <p:ext uri="{BB962C8B-B14F-4D97-AF65-F5344CB8AC3E}">
        <p14:creationId xmlns:p14="http://schemas.microsoft.com/office/powerpoint/2010/main" val="291600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70879B-7779-4994-818A-A1C0652C9097}" type="slidenum">
              <a:rPr lang="en-US" smtClean="0"/>
              <a:t>3</a:t>
            </a:fld>
            <a:endParaRPr lang="en-US"/>
          </a:p>
        </p:txBody>
      </p:sp>
    </p:spTree>
    <p:extLst>
      <p:ext uri="{BB962C8B-B14F-4D97-AF65-F5344CB8AC3E}">
        <p14:creationId xmlns:p14="http://schemas.microsoft.com/office/powerpoint/2010/main" val="1830416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Primary Goals</a:t>
            </a:r>
          </a:p>
          <a:p>
            <a:r>
              <a:rPr lang="en-US" dirty="0"/>
              <a:t>To deliver on this promise, they need 3 things, to excel at this process, To make it all these happen. They need.</a:t>
            </a:r>
          </a:p>
        </p:txBody>
      </p:sp>
      <p:sp>
        <p:nvSpPr>
          <p:cNvPr id="4" name="Slide Number Placeholder 3"/>
          <p:cNvSpPr>
            <a:spLocks noGrp="1"/>
          </p:cNvSpPr>
          <p:nvPr>
            <p:ph type="sldNum" sz="quarter" idx="5"/>
          </p:nvPr>
        </p:nvSpPr>
        <p:spPr/>
        <p:txBody>
          <a:bodyPr/>
          <a:lstStyle/>
          <a:p>
            <a:fld id="{2D70879B-7779-4994-818A-A1C0652C9097}" type="slidenum">
              <a:rPr lang="en-US" smtClean="0"/>
              <a:t>6</a:t>
            </a:fld>
            <a:endParaRPr lang="en-US"/>
          </a:p>
        </p:txBody>
      </p:sp>
    </p:spTree>
    <p:extLst>
      <p:ext uri="{BB962C8B-B14F-4D97-AF65-F5344CB8AC3E}">
        <p14:creationId xmlns:p14="http://schemas.microsoft.com/office/powerpoint/2010/main" val="3495939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per the swot analysis the strengths are their 99% accuracy, and weaknesses are high price and limited geographic availability, and the threats are competition, Economic factors, Regulatory environment and finally opportunities are product development and partnership and collaboration with influencers. </a:t>
            </a:r>
          </a:p>
        </p:txBody>
      </p:sp>
      <p:sp>
        <p:nvSpPr>
          <p:cNvPr id="4" name="Slide Number Placeholder 3"/>
          <p:cNvSpPr>
            <a:spLocks noGrp="1"/>
          </p:cNvSpPr>
          <p:nvPr>
            <p:ph type="sldNum" sz="quarter" idx="5"/>
          </p:nvPr>
        </p:nvSpPr>
        <p:spPr/>
        <p:txBody>
          <a:bodyPr/>
          <a:lstStyle/>
          <a:p>
            <a:fld id="{2D70879B-7779-4994-818A-A1C0652C9097}" type="slidenum">
              <a:rPr lang="en-US" smtClean="0"/>
              <a:t>8</a:t>
            </a:fld>
            <a:endParaRPr lang="en-US"/>
          </a:p>
        </p:txBody>
      </p:sp>
    </p:spTree>
    <p:extLst>
      <p:ext uri="{BB962C8B-B14F-4D97-AF65-F5344CB8AC3E}">
        <p14:creationId xmlns:p14="http://schemas.microsoft.com/office/powerpoint/2010/main" val="549291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Recession Impact: </a:t>
            </a:r>
            <a:r>
              <a:rPr lang="en-US" dirty="0"/>
              <a:t>Recession poses a significant challenge for </a:t>
            </a:r>
            <a:r>
              <a:rPr lang="en-US" dirty="0" err="1"/>
              <a:t>OvuSense</a:t>
            </a:r>
            <a:r>
              <a:rPr lang="en-US" dirty="0"/>
              <a:t>, influencing their pricing strategy. During economic downturns, consumers have less disposable income, potentially leading them to seek more affordable fertility monitoring devices</a:t>
            </a:r>
          </a:p>
          <a:p>
            <a:r>
              <a:rPr lang="en-US" b="1" dirty="0"/>
              <a:t>Market Competition: </a:t>
            </a:r>
            <a:r>
              <a:rPr lang="en-US" dirty="0"/>
              <a:t>The fertility monitoring devices market is experiencing steady growth, with a Compound Annual Growth Rate (CAGR) of 7.41% projected from 2023 to 2028. This indicates a highly competitive landscape where </a:t>
            </a:r>
            <a:r>
              <a:rPr lang="en-US" dirty="0" err="1"/>
              <a:t>OvuSense</a:t>
            </a:r>
            <a:r>
              <a:rPr lang="en-US" dirty="0"/>
              <a:t> must continually innovate and differentiate itself to maintain or expand its market share.</a:t>
            </a:r>
          </a:p>
          <a:p>
            <a:r>
              <a:rPr lang="en-US" b="1" dirty="0"/>
              <a:t>Sensor Technology Accuracy: </a:t>
            </a:r>
            <a:r>
              <a:rPr lang="en-US" dirty="0"/>
              <a:t>The accuracy and reliability of this sensor technology are paramount, as any inaccuracies could undermine the device's effectiveness and trust among users. Ensuring seamless synchronization with smartphone devices is essential for user convenience and satisfaction.</a:t>
            </a:r>
          </a:p>
          <a:p>
            <a:r>
              <a:rPr lang="en-US" b="1" dirty="0"/>
              <a:t>Software Updates and Maintenance: </a:t>
            </a:r>
            <a:r>
              <a:rPr lang="en-US" dirty="0"/>
              <a:t>In the rapidly evolving technological landscape, regular software updates and maintenance are imperative for </a:t>
            </a:r>
            <a:r>
              <a:rPr lang="en-US" dirty="0" err="1"/>
              <a:t>OvuSense</a:t>
            </a:r>
            <a:r>
              <a:rPr lang="en-US" dirty="0"/>
              <a:t> to address bugs, enhance performance, and introduce new features. This proactive approach not only improves the user experience but also demonstrates </a:t>
            </a:r>
            <a:r>
              <a:rPr lang="en-US" dirty="0" err="1"/>
              <a:t>OvuSensecommitment</a:t>
            </a:r>
            <a:r>
              <a:rPr lang="en-US" dirty="0"/>
              <a:t> to customer satisfaction and technological advancement.</a:t>
            </a:r>
          </a:p>
        </p:txBody>
      </p:sp>
      <p:sp>
        <p:nvSpPr>
          <p:cNvPr id="4" name="Slide Number Placeholder 3"/>
          <p:cNvSpPr>
            <a:spLocks noGrp="1"/>
          </p:cNvSpPr>
          <p:nvPr>
            <p:ph type="sldNum" sz="quarter" idx="5"/>
          </p:nvPr>
        </p:nvSpPr>
        <p:spPr/>
        <p:txBody>
          <a:bodyPr/>
          <a:lstStyle/>
          <a:p>
            <a:fld id="{2D70879B-7779-4994-818A-A1C0652C9097}" type="slidenum">
              <a:rPr lang="en-US" smtClean="0"/>
              <a:t>9</a:t>
            </a:fld>
            <a:endParaRPr lang="en-US"/>
          </a:p>
        </p:txBody>
      </p:sp>
    </p:spTree>
    <p:extLst>
      <p:ext uri="{BB962C8B-B14F-4D97-AF65-F5344CB8AC3E}">
        <p14:creationId xmlns:p14="http://schemas.microsoft.com/office/powerpoint/2010/main" val="60748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70879B-7779-4994-818A-A1C0652C9097}" type="slidenum">
              <a:rPr lang="en-US" smtClean="0"/>
              <a:t>10</a:t>
            </a:fld>
            <a:endParaRPr lang="en-US"/>
          </a:p>
        </p:txBody>
      </p:sp>
    </p:spTree>
    <p:extLst>
      <p:ext uri="{BB962C8B-B14F-4D97-AF65-F5344CB8AC3E}">
        <p14:creationId xmlns:p14="http://schemas.microsoft.com/office/powerpoint/2010/main" val="3665818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0" i="0" dirty="0">
              <a:solidFill>
                <a:srgbClr val="ECECEC"/>
              </a:solidFill>
              <a:effectLst/>
              <a:latin typeface="Söhne"/>
            </a:endParaRPr>
          </a:p>
        </p:txBody>
      </p:sp>
      <p:sp>
        <p:nvSpPr>
          <p:cNvPr id="4" name="Slide Number Placeholder 3"/>
          <p:cNvSpPr>
            <a:spLocks noGrp="1"/>
          </p:cNvSpPr>
          <p:nvPr>
            <p:ph type="sldNum" sz="quarter" idx="5"/>
          </p:nvPr>
        </p:nvSpPr>
        <p:spPr/>
        <p:txBody>
          <a:bodyPr/>
          <a:lstStyle/>
          <a:p>
            <a:fld id="{2D70879B-7779-4994-818A-A1C0652C9097}" type="slidenum">
              <a:rPr lang="en-US" smtClean="0"/>
              <a:t>12</a:t>
            </a:fld>
            <a:endParaRPr lang="en-US"/>
          </a:p>
        </p:txBody>
      </p:sp>
    </p:spTree>
    <p:extLst>
      <p:ext uri="{BB962C8B-B14F-4D97-AF65-F5344CB8AC3E}">
        <p14:creationId xmlns:p14="http://schemas.microsoft.com/office/powerpoint/2010/main" val="1638980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solidFill>
                  <a:srgbClr val="ECECEC"/>
                </a:solidFill>
                <a:effectLst/>
                <a:latin typeface="Söhne"/>
              </a:rPr>
              <a:t>-Create Reels showing why ovulation tracking is important and how OvuSense makes it easy. Use eye-catching visuals and text to emphasize accuracy and convenience, </a:t>
            </a:r>
          </a:p>
          <a:p>
            <a:pPr marL="0" indent="0">
              <a:buNone/>
            </a:pPr>
            <a:r>
              <a:rPr lang="en-US" b="0" i="0" dirty="0">
                <a:solidFill>
                  <a:srgbClr val="ECECEC"/>
                </a:solidFill>
                <a:effectLst/>
                <a:latin typeface="Söhne"/>
              </a:rPr>
              <a:t>by using Reels effectively, you can not only raise awareness about OvuSense but also establish your brand as a trusted resource for fertility tracking and support.</a:t>
            </a:r>
          </a:p>
          <a:p>
            <a:pPr marL="0" indent="0">
              <a:buNone/>
            </a:pPr>
            <a:r>
              <a:rPr lang="en-US" b="0" i="0" dirty="0">
                <a:solidFill>
                  <a:srgbClr val="ECECEC"/>
                </a:solidFill>
                <a:effectLst/>
                <a:latin typeface="Söhne"/>
              </a:rPr>
              <a:t>-Provide glimpses behind the scenes of OvuSense, showcasing the team, development process, or technology. Humanize the brand and deepen audience connection by revealing the people and processes behind the product.</a:t>
            </a:r>
          </a:p>
          <a:p>
            <a:pPr marL="0" indent="0">
              <a:buNone/>
            </a:pPr>
            <a:r>
              <a:rPr lang="en-US" b="0" i="0" dirty="0">
                <a:solidFill>
                  <a:srgbClr val="ECECEC"/>
                </a:solidFill>
                <a:effectLst/>
                <a:latin typeface="Söhne"/>
              </a:rPr>
              <a:t>-addressing FAQ shorts for OvuSense is a strategic way to provide clarity, build trust, streamline customer support, educate your audience, and boost conversion rates.</a:t>
            </a:r>
          </a:p>
          <a:p>
            <a:pPr marL="0" indent="0">
              <a:buNone/>
            </a:pPr>
            <a:r>
              <a:rPr lang="en-US" b="0" i="0" dirty="0">
                <a:solidFill>
                  <a:srgbClr val="ECECEC"/>
                </a:solidFill>
                <a:effectLst/>
                <a:latin typeface="Söhne"/>
              </a:rPr>
              <a:t>-</a:t>
            </a:r>
            <a:r>
              <a:rPr lang="en-US" b="0" i="0">
                <a:solidFill>
                  <a:srgbClr val="ECECEC"/>
                </a:solidFill>
                <a:effectLst/>
                <a:latin typeface="Söhne"/>
              </a:rPr>
              <a:t>"</a:t>
            </a:r>
            <a:r>
              <a:rPr lang="en-US" b="0" i="0" dirty="0">
                <a:solidFill>
                  <a:srgbClr val="ECECEC"/>
                </a:solidFill>
                <a:effectLst/>
                <a:latin typeface="Söhne"/>
              </a:rPr>
              <a:t>Success Story Highlights" of OvuSense are collections of real testimonials from users who've successfully used the system to track ovulation and achieve their family planning goals, </a:t>
            </a:r>
          </a:p>
        </p:txBody>
      </p:sp>
      <p:sp>
        <p:nvSpPr>
          <p:cNvPr id="4" name="Slide Number Placeholder 3"/>
          <p:cNvSpPr>
            <a:spLocks noGrp="1"/>
          </p:cNvSpPr>
          <p:nvPr>
            <p:ph type="sldNum" sz="quarter" idx="5"/>
          </p:nvPr>
        </p:nvSpPr>
        <p:spPr/>
        <p:txBody>
          <a:bodyPr/>
          <a:lstStyle/>
          <a:p>
            <a:fld id="{2D70879B-7779-4994-818A-A1C0652C9097}" type="slidenum">
              <a:rPr lang="en-US" smtClean="0"/>
              <a:t>13</a:t>
            </a:fld>
            <a:endParaRPr lang="en-US"/>
          </a:p>
        </p:txBody>
      </p:sp>
    </p:spTree>
    <p:extLst>
      <p:ext uri="{BB962C8B-B14F-4D97-AF65-F5344CB8AC3E}">
        <p14:creationId xmlns:p14="http://schemas.microsoft.com/office/powerpoint/2010/main" val="974405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BF6B1D20-12C9-4DEE-B48B-5FE2ABE2FB5A}" type="datetime1">
              <a:rPr lang="en-US" smtClean="0"/>
              <a:t>9/24/2024</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3DE63756-DC0D-4723-9F57-4AB51C54E73D}" type="slidenum">
              <a:rPr lang="en-US" smtClean="0"/>
              <a:t>‹#›</a:t>
            </a:fld>
            <a:endParaRPr lang="en-US"/>
          </a:p>
        </p:txBody>
      </p:sp>
    </p:spTree>
    <p:extLst>
      <p:ext uri="{BB962C8B-B14F-4D97-AF65-F5344CB8AC3E}">
        <p14:creationId xmlns:p14="http://schemas.microsoft.com/office/powerpoint/2010/main" val="295038652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4F9B29-B088-4BEF-868A-CB01FDCEB12A}" type="datetime1">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426577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446BFE-7247-45D7-97C1-4BADBC9E01C4}" type="datetime1">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3180121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C1F25E-1932-46F9-A4DE-33C803D0947B}" type="datetime1">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1947822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A6515F63-7D39-4D79-81CC-3C4F73A39886}" type="datetime1">
              <a:rPr lang="en-US" smtClean="0"/>
              <a:t>9/24/2024</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7769660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576BCF-B7D7-41F3-9F76-904C906C86A7}" type="datetime1">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3585216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7F9DC8-7A14-429B-AFB5-F550BBB94178}" type="datetime1">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3267926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A7B03F-DBA2-45CB-AC65-DBDF0AB341A6}" type="datetime1">
              <a:rPr lang="en-US" smtClean="0"/>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2330908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C3DA4-CAF9-4A68-95A5-48F5A96DECF8}" type="datetime1">
              <a:rPr lang="en-US" smtClean="0"/>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4275552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DAA8C581-AF0E-4A38-9FF8-53641885F908}" type="datetime1">
              <a:rPr lang="en-US" smtClean="0"/>
              <a:t>9/24/2024</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3DE63756-DC0D-4723-9F57-4AB51C54E73D}"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89738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F922E93-7077-44C2-8D07-01B09303F36F}" type="datetime1">
              <a:rPr lang="en-US" smtClean="0"/>
              <a:t>9/24/2024</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3DE63756-DC0D-4723-9F57-4AB51C54E73D}"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79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82D9C2B8-A3E8-4E71-87CF-82352D431F94}" type="datetime1">
              <a:rPr lang="en-US" smtClean="0"/>
              <a:t>9/24/2024</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DE63756-DC0D-4723-9F57-4AB51C54E73D}" type="slidenum">
              <a:rPr lang="en-US" smtClean="0"/>
              <a:t>‹#›</a:t>
            </a:fld>
            <a:endParaRPr lang="en-US"/>
          </a:p>
        </p:txBody>
      </p:sp>
    </p:spTree>
    <p:extLst>
      <p:ext uri="{BB962C8B-B14F-4D97-AF65-F5344CB8AC3E}">
        <p14:creationId xmlns:p14="http://schemas.microsoft.com/office/powerpoint/2010/main" val="79175924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www.naturalcycles.com/" TargetMode="External"/><Relationship Id="rId3" Type="http://schemas.openxmlformats.org/officeDocument/2006/relationships/hyperlink" Target="https://www.semrush.com/projects/" TargetMode="External"/><Relationship Id="rId7" Type="http://schemas.openxmlformats.org/officeDocument/2006/relationships/hyperlink" Target="https://www.avawomen.com/" TargetMode="External"/><Relationship Id="rId2" Type="http://schemas.openxmlformats.org/officeDocument/2006/relationships/hyperlink" Target="https://pro.similarweb.com/#/digitalsuite/home" TargetMode="External"/><Relationship Id="rId1" Type="http://schemas.openxmlformats.org/officeDocument/2006/relationships/slideLayout" Target="../slideLayouts/slideLayout2.xml"/><Relationship Id="rId6" Type="http://schemas.openxmlformats.org/officeDocument/2006/relationships/hyperlink" Target="https://www.miracare.com/" TargetMode="External"/><Relationship Id="rId5" Type="http://schemas.openxmlformats.org/officeDocument/2006/relationships/hyperlink" Target="https://www.tempdrop.com/" TargetMode="External"/><Relationship Id="rId4" Type="http://schemas.openxmlformats.org/officeDocument/2006/relationships/hyperlink" Target="https://www.ovusense.com/us/advanced-fertility-monito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pic>
        <p:nvPicPr>
          <p:cNvPr id="3" name="Picture 2" descr="A sperm in a cell&#10;&#10;Description automatically generated with medium confidence">
            <a:extLst>
              <a:ext uri="{FF2B5EF4-FFF2-40B4-BE49-F238E27FC236}">
                <a16:creationId xmlns:a16="http://schemas.microsoft.com/office/drawing/2014/main" id="{7016E7A5-2BB3-04D2-47A9-BA57C13E776B}"/>
              </a:ext>
            </a:extLst>
          </p:cNvPr>
          <p:cNvPicPr>
            <a:picLocks noChangeAspect="1"/>
          </p:cNvPicPr>
          <p:nvPr/>
        </p:nvPicPr>
        <p:blipFill rotWithShape="1">
          <a:blip r:embed="rId2">
            <a:extLst>
              <a:ext uri="{28A0092B-C50C-407E-A947-70E740481C1C}">
                <a14:useLocalDpi xmlns:a14="http://schemas.microsoft.com/office/drawing/2010/main" val="0"/>
              </a:ext>
            </a:extLst>
          </a:blip>
          <a:srcRect l="25378" r="23529" b="1"/>
          <a:stretch/>
        </p:blipFill>
        <p:spPr>
          <a:xfrm>
            <a:off x="407432" y="419292"/>
            <a:ext cx="5522976" cy="6053328"/>
          </a:xfrm>
          <a:prstGeom prst="rect">
            <a:avLst/>
          </a:prstGeom>
        </p:spPr>
      </p:pic>
      <p:sp>
        <p:nvSpPr>
          <p:cNvPr id="2" name="Slide Number Placeholder 1">
            <a:extLst>
              <a:ext uri="{FF2B5EF4-FFF2-40B4-BE49-F238E27FC236}">
                <a16:creationId xmlns:a16="http://schemas.microsoft.com/office/drawing/2014/main" id="{238EE151-B49E-C475-C422-74EECBDC3B9B}"/>
              </a:ext>
            </a:extLst>
          </p:cNvPr>
          <p:cNvSpPr>
            <a:spLocks noGrp="1"/>
          </p:cNvSpPr>
          <p:nvPr>
            <p:ph type="sldNum" sz="quarter" idx="12"/>
          </p:nvPr>
        </p:nvSpPr>
        <p:spPr>
          <a:xfrm>
            <a:off x="11345367" y="6266135"/>
            <a:ext cx="548640" cy="274320"/>
          </a:xfrm>
        </p:spPr>
        <p:txBody>
          <a:bodyPr vert="horz" lIns="91440" tIns="45720" rIns="91440" bIns="45720" rtlCol="0" anchor="b">
            <a:normAutofit/>
          </a:bodyPr>
          <a:lstStyle/>
          <a:p>
            <a:pPr defTabSz="914400">
              <a:spcAft>
                <a:spcPts val="600"/>
              </a:spcAft>
            </a:pPr>
            <a:fld id="{3DE63756-DC0D-4723-9F57-4AB51C54E73D}" type="slidenum">
              <a:rPr lang="en-US" smtClean="0"/>
              <a:pPr defTabSz="914400">
                <a:spcAft>
                  <a:spcPts val="600"/>
                </a:spcAft>
              </a:pPr>
              <a:t>1</a:t>
            </a:fld>
            <a:endParaRPr lang="en-US"/>
          </a:p>
        </p:txBody>
      </p:sp>
      <p:sp>
        <p:nvSpPr>
          <p:cNvPr id="11" name="Oval 10">
            <a:extLst>
              <a:ext uri="{FF2B5EF4-FFF2-40B4-BE49-F238E27FC236}">
                <a16:creationId xmlns:a16="http://schemas.microsoft.com/office/drawing/2014/main" id="{403AE429-F32A-2E3C-F94C-12A06AFB3326}"/>
              </a:ext>
            </a:extLst>
          </p:cNvPr>
          <p:cNvSpPr/>
          <p:nvPr/>
        </p:nvSpPr>
        <p:spPr>
          <a:xfrm>
            <a:off x="7321556" y="353379"/>
            <a:ext cx="4123912" cy="3276671"/>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a:p>
            <a:pPr algn="ctr"/>
            <a:r>
              <a:rPr lang="en-US" sz="2800" b="1"/>
              <a:t>SLiCE(Shared Live Client Experience)</a:t>
            </a:r>
          </a:p>
          <a:p>
            <a:pPr algn="ctr"/>
            <a:r>
              <a:rPr lang="en-US" sz="2800" b="1"/>
              <a:t>PROJECT</a:t>
            </a:r>
          </a:p>
          <a:p>
            <a:pPr algn="ctr"/>
            <a:r>
              <a:rPr lang="en-US" sz="2800" b="1"/>
              <a:t>PRESENTATION</a:t>
            </a:r>
          </a:p>
          <a:p>
            <a:pPr algn="ctr"/>
            <a:endParaRPr lang="en-US" sz="2800" dirty="0"/>
          </a:p>
        </p:txBody>
      </p:sp>
      <p:sp>
        <p:nvSpPr>
          <p:cNvPr id="12" name="Title 1">
            <a:extLst>
              <a:ext uri="{FF2B5EF4-FFF2-40B4-BE49-F238E27FC236}">
                <a16:creationId xmlns:a16="http://schemas.microsoft.com/office/drawing/2014/main" id="{66E0F24F-7DA4-02B9-CB20-99E1D2CF3E71}"/>
              </a:ext>
            </a:extLst>
          </p:cNvPr>
          <p:cNvSpPr>
            <a:spLocks noGrp="1"/>
          </p:cNvSpPr>
          <p:nvPr>
            <p:ph type="title"/>
          </p:nvPr>
        </p:nvSpPr>
        <p:spPr>
          <a:xfrm>
            <a:off x="7341220" y="4417282"/>
            <a:ext cx="3852656" cy="1371600"/>
          </a:xfrm>
          <a:effectLst>
            <a:glow rad="63500">
              <a:schemeClr val="accent2">
                <a:satMod val="175000"/>
                <a:alpha val="40000"/>
              </a:schemeClr>
            </a:glow>
            <a:outerShdw blurRad="50800" dist="38100" dir="16200000" rotWithShape="0">
              <a:prstClr val="black">
                <a:alpha val="40000"/>
              </a:prstClr>
            </a:outerShdw>
          </a:effectLst>
          <a:scene3d>
            <a:camera prst="orthographicFront"/>
            <a:lightRig rig="threePt" dir="t"/>
          </a:scene3d>
          <a:sp3d>
            <a:bevelT prst="relaxedInset"/>
          </a:sp3d>
        </p:spPr>
        <p:txBody>
          <a:bodyPr>
            <a:normAutofit/>
          </a:bodyPr>
          <a:lstStyle/>
          <a:p>
            <a:r>
              <a:rPr lang="en-US" sz="3400" b="1">
                <a:solidFill>
                  <a:schemeClr val="tx1"/>
                </a:solidFill>
              </a:rPr>
              <a:t>          </a:t>
            </a:r>
            <a:br>
              <a:rPr lang="en-US" sz="3400" b="1">
                <a:solidFill>
                  <a:schemeClr val="tx1"/>
                </a:solidFill>
              </a:rPr>
            </a:br>
            <a:r>
              <a:rPr lang="en-US" sz="3400" b="1">
                <a:solidFill>
                  <a:schemeClr val="tx1"/>
                </a:solidFill>
              </a:rPr>
              <a:t>    Team Ovulife</a:t>
            </a:r>
            <a:endParaRPr lang="en-US" sz="3400" b="1" dirty="0">
              <a:solidFill>
                <a:schemeClr val="tx1"/>
              </a:solidFill>
            </a:endParaRPr>
          </a:p>
        </p:txBody>
      </p:sp>
    </p:spTree>
    <p:extLst>
      <p:ext uri="{BB962C8B-B14F-4D97-AF65-F5344CB8AC3E}">
        <p14:creationId xmlns:p14="http://schemas.microsoft.com/office/powerpoint/2010/main" val="107169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9210847-A3CC-89CE-41CA-EAB654EE869E}"/>
              </a:ext>
            </a:extLst>
          </p:cNvPr>
          <p:cNvPicPr>
            <a:picLocks noChangeAspect="1"/>
          </p:cNvPicPr>
          <p:nvPr/>
        </p:nvPicPr>
        <p:blipFill>
          <a:blip r:embed="rId3"/>
          <a:stretch>
            <a:fillRect/>
          </a:stretch>
        </p:blipFill>
        <p:spPr>
          <a:xfrm>
            <a:off x="5496280" y="3687412"/>
            <a:ext cx="6227700" cy="2660904"/>
          </a:xfrm>
          <a:prstGeom prst="rect">
            <a:avLst/>
          </a:prstGeom>
          <a:ln>
            <a:solidFill>
              <a:schemeClr val="tx1"/>
            </a:solidFill>
          </a:ln>
        </p:spPr>
      </p:pic>
      <p:pic>
        <p:nvPicPr>
          <p:cNvPr id="22" name="Picture 21">
            <a:extLst>
              <a:ext uri="{FF2B5EF4-FFF2-40B4-BE49-F238E27FC236}">
                <a16:creationId xmlns:a16="http://schemas.microsoft.com/office/drawing/2014/main" id="{7A5DCFB9-600C-B8ED-2070-A00A8D1BA99E}"/>
              </a:ext>
            </a:extLst>
          </p:cNvPr>
          <p:cNvPicPr>
            <a:picLocks noChangeAspect="1"/>
          </p:cNvPicPr>
          <p:nvPr/>
        </p:nvPicPr>
        <p:blipFill>
          <a:blip r:embed="rId4"/>
          <a:stretch>
            <a:fillRect/>
          </a:stretch>
        </p:blipFill>
        <p:spPr>
          <a:xfrm>
            <a:off x="5470470" y="853743"/>
            <a:ext cx="6278909" cy="2475736"/>
          </a:xfrm>
          <a:prstGeom prst="rect">
            <a:avLst/>
          </a:prstGeom>
          <a:ln>
            <a:solidFill>
              <a:schemeClr val="tx1"/>
            </a:solidFill>
          </a:ln>
        </p:spPr>
      </p:pic>
      <p:pic>
        <p:nvPicPr>
          <p:cNvPr id="10" name="Picture 9">
            <a:extLst>
              <a:ext uri="{FF2B5EF4-FFF2-40B4-BE49-F238E27FC236}">
                <a16:creationId xmlns:a16="http://schemas.microsoft.com/office/drawing/2014/main" id="{23AFC340-90B1-84FB-488D-1C77586791FB}"/>
              </a:ext>
            </a:extLst>
          </p:cNvPr>
          <p:cNvPicPr>
            <a:picLocks noChangeAspect="1"/>
          </p:cNvPicPr>
          <p:nvPr/>
        </p:nvPicPr>
        <p:blipFill>
          <a:blip r:embed="rId5"/>
          <a:stretch>
            <a:fillRect/>
          </a:stretch>
        </p:blipFill>
        <p:spPr>
          <a:xfrm>
            <a:off x="439110" y="3711026"/>
            <a:ext cx="4919472" cy="2664526"/>
          </a:xfrm>
          <a:prstGeom prst="rect">
            <a:avLst/>
          </a:prstGeom>
          <a:ln>
            <a:solidFill>
              <a:schemeClr val="tx1"/>
            </a:solidFill>
          </a:ln>
        </p:spPr>
      </p:pic>
      <p:sp>
        <p:nvSpPr>
          <p:cNvPr id="4" name="Slide Number Placeholder 3">
            <a:extLst>
              <a:ext uri="{FF2B5EF4-FFF2-40B4-BE49-F238E27FC236}">
                <a16:creationId xmlns:a16="http://schemas.microsoft.com/office/drawing/2014/main" id="{7471E5E9-45BF-1496-9212-7668E951E3E1}"/>
              </a:ext>
            </a:extLst>
          </p:cNvPr>
          <p:cNvSpPr>
            <a:spLocks noGrp="1"/>
          </p:cNvSpPr>
          <p:nvPr>
            <p:ph type="sldNum" sz="quarter" idx="12"/>
          </p:nvPr>
        </p:nvSpPr>
        <p:spPr/>
        <p:txBody>
          <a:bodyPr/>
          <a:lstStyle/>
          <a:p>
            <a:fld id="{3DE63756-DC0D-4723-9F57-4AB51C54E73D}" type="slidenum">
              <a:rPr lang="en-US" smtClean="0"/>
              <a:t>10</a:t>
            </a:fld>
            <a:endParaRPr lang="en-US"/>
          </a:p>
        </p:txBody>
      </p:sp>
      <p:pic>
        <p:nvPicPr>
          <p:cNvPr id="6" name="Picture 5">
            <a:extLst>
              <a:ext uri="{FF2B5EF4-FFF2-40B4-BE49-F238E27FC236}">
                <a16:creationId xmlns:a16="http://schemas.microsoft.com/office/drawing/2014/main" id="{B294BF98-885C-AB2A-F0E6-5DAF0DB1F439}"/>
              </a:ext>
            </a:extLst>
          </p:cNvPr>
          <p:cNvPicPr>
            <a:picLocks noChangeAspect="1"/>
          </p:cNvPicPr>
          <p:nvPr/>
        </p:nvPicPr>
        <p:blipFill rotWithShape="1">
          <a:blip r:embed="rId6"/>
          <a:srcRect r="15823"/>
          <a:stretch/>
        </p:blipFill>
        <p:spPr>
          <a:xfrm>
            <a:off x="442620" y="840005"/>
            <a:ext cx="4915962" cy="2503612"/>
          </a:xfrm>
          <a:prstGeom prst="rect">
            <a:avLst/>
          </a:prstGeom>
          <a:ln>
            <a:solidFill>
              <a:schemeClr val="tx1"/>
            </a:solidFill>
          </a:ln>
        </p:spPr>
      </p:pic>
      <p:sp>
        <p:nvSpPr>
          <p:cNvPr id="13" name="TextBox 12">
            <a:extLst>
              <a:ext uri="{FF2B5EF4-FFF2-40B4-BE49-F238E27FC236}">
                <a16:creationId xmlns:a16="http://schemas.microsoft.com/office/drawing/2014/main" id="{CB79F565-4D02-1F2E-898E-9D8D8538D4DD}"/>
              </a:ext>
            </a:extLst>
          </p:cNvPr>
          <p:cNvSpPr txBox="1"/>
          <p:nvPr/>
        </p:nvSpPr>
        <p:spPr>
          <a:xfrm>
            <a:off x="5501640" y="4323080"/>
            <a:ext cx="787400" cy="369332"/>
          </a:xfrm>
          <a:prstGeom prst="rect">
            <a:avLst/>
          </a:prstGeom>
          <a:solidFill>
            <a:schemeClr val="bg1"/>
          </a:solidFill>
        </p:spPr>
        <p:txBody>
          <a:bodyPr wrap="square" rtlCol="0">
            <a:spAutoFit/>
          </a:bodyPr>
          <a:lstStyle/>
          <a:p>
            <a:endParaRPr lang="en-US" dirty="0"/>
          </a:p>
        </p:txBody>
      </p:sp>
      <p:sp>
        <p:nvSpPr>
          <p:cNvPr id="15" name="TextBox 14">
            <a:extLst>
              <a:ext uri="{FF2B5EF4-FFF2-40B4-BE49-F238E27FC236}">
                <a16:creationId xmlns:a16="http://schemas.microsoft.com/office/drawing/2014/main" id="{E222F884-CD31-3208-38C7-795227CF3960}"/>
              </a:ext>
            </a:extLst>
          </p:cNvPr>
          <p:cNvSpPr txBox="1"/>
          <p:nvPr/>
        </p:nvSpPr>
        <p:spPr>
          <a:xfrm>
            <a:off x="469590" y="1055704"/>
            <a:ext cx="787400" cy="369332"/>
          </a:xfrm>
          <a:prstGeom prst="rect">
            <a:avLst/>
          </a:prstGeom>
          <a:solidFill>
            <a:schemeClr val="bg1"/>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A358E0FC-8A1D-7B57-7EBC-F266B0E0A59F}"/>
              </a:ext>
            </a:extLst>
          </p:cNvPr>
          <p:cNvSpPr txBox="1"/>
          <p:nvPr/>
        </p:nvSpPr>
        <p:spPr>
          <a:xfrm>
            <a:off x="5497133" y="1103699"/>
            <a:ext cx="787400" cy="369332"/>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0872F7FA-E022-DF49-5EF6-68FD27FD055E}"/>
              </a:ext>
            </a:extLst>
          </p:cNvPr>
          <p:cNvSpPr txBox="1"/>
          <p:nvPr/>
        </p:nvSpPr>
        <p:spPr>
          <a:xfrm>
            <a:off x="511772" y="4325228"/>
            <a:ext cx="787400" cy="369332"/>
          </a:xfrm>
          <a:prstGeom prst="rect">
            <a:avLst/>
          </a:prstGeom>
          <a:solidFill>
            <a:schemeClr val="bg1"/>
          </a:solidFill>
        </p:spPr>
        <p:txBody>
          <a:bodyPr wrap="square" rtlCol="0">
            <a:spAutoFit/>
          </a:bodyPr>
          <a:lstStyle/>
          <a:p>
            <a:endParaRPr lang="en-US" dirty="0"/>
          </a:p>
        </p:txBody>
      </p:sp>
      <p:sp>
        <p:nvSpPr>
          <p:cNvPr id="17" name="Rectangle 16">
            <a:extLst>
              <a:ext uri="{FF2B5EF4-FFF2-40B4-BE49-F238E27FC236}">
                <a16:creationId xmlns:a16="http://schemas.microsoft.com/office/drawing/2014/main" id="{4AC9C8D7-80F8-E988-0536-F4217C085839}"/>
              </a:ext>
            </a:extLst>
          </p:cNvPr>
          <p:cNvSpPr/>
          <p:nvPr/>
        </p:nvSpPr>
        <p:spPr>
          <a:xfrm>
            <a:off x="8793480" y="2504439"/>
            <a:ext cx="2930500" cy="813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Customers are ready to purchase in any of the channels.</a:t>
            </a:r>
          </a:p>
        </p:txBody>
      </p:sp>
      <p:sp>
        <p:nvSpPr>
          <p:cNvPr id="20" name="Title 1">
            <a:extLst>
              <a:ext uri="{FF2B5EF4-FFF2-40B4-BE49-F238E27FC236}">
                <a16:creationId xmlns:a16="http://schemas.microsoft.com/office/drawing/2014/main" id="{A4C9DE38-E4C4-F58E-B68C-2BAB4306B3B6}"/>
              </a:ext>
            </a:extLst>
          </p:cNvPr>
          <p:cNvSpPr txBox="1">
            <a:spLocks/>
          </p:cNvSpPr>
          <p:nvPr/>
        </p:nvSpPr>
        <p:spPr>
          <a:xfrm>
            <a:off x="900252" y="114835"/>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US" sz="3400" b="1" dirty="0"/>
              <a:t>Survey on Fertility Product</a:t>
            </a:r>
          </a:p>
        </p:txBody>
      </p:sp>
      <p:sp>
        <p:nvSpPr>
          <p:cNvPr id="23" name="TextBox 22">
            <a:extLst>
              <a:ext uri="{FF2B5EF4-FFF2-40B4-BE49-F238E27FC236}">
                <a16:creationId xmlns:a16="http://schemas.microsoft.com/office/drawing/2014/main" id="{2B5E91D9-5A5D-D1D3-CEC6-CB3F17157D70}"/>
              </a:ext>
            </a:extLst>
          </p:cNvPr>
          <p:cNvSpPr txBox="1"/>
          <p:nvPr/>
        </p:nvSpPr>
        <p:spPr>
          <a:xfrm>
            <a:off x="10807700" y="852859"/>
            <a:ext cx="787400" cy="369332"/>
          </a:xfrm>
          <a:prstGeom prst="rect">
            <a:avLst/>
          </a:prstGeom>
          <a:solidFill>
            <a:schemeClr val="bg1"/>
          </a:solidFill>
        </p:spPr>
        <p:txBody>
          <a:bodyPr wrap="square" rtlCol="0">
            <a:spAutoFit/>
          </a:bodyPr>
          <a:lstStyle/>
          <a:p>
            <a:endParaRPr lang="en-US" dirty="0"/>
          </a:p>
        </p:txBody>
      </p:sp>
      <p:sp>
        <p:nvSpPr>
          <p:cNvPr id="24" name="Rectangle 23">
            <a:extLst>
              <a:ext uri="{FF2B5EF4-FFF2-40B4-BE49-F238E27FC236}">
                <a16:creationId xmlns:a16="http://schemas.microsoft.com/office/drawing/2014/main" id="{95356BA3-E692-86CA-069D-25CF9E8D134B}"/>
              </a:ext>
            </a:extLst>
          </p:cNvPr>
          <p:cNvSpPr/>
          <p:nvPr/>
        </p:nvSpPr>
        <p:spPr>
          <a:xfrm>
            <a:off x="3135020" y="5493895"/>
            <a:ext cx="2193082" cy="813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guide is fine.</a:t>
            </a:r>
          </a:p>
        </p:txBody>
      </p:sp>
      <p:sp>
        <p:nvSpPr>
          <p:cNvPr id="25" name="Rectangle 24">
            <a:extLst>
              <a:ext uri="{FF2B5EF4-FFF2-40B4-BE49-F238E27FC236}">
                <a16:creationId xmlns:a16="http://schemas.microsoft.com/office/drawing/2014/main" id="{087AC32C-4CF9-FE36-29F0-7B741E8830BC}"/>
              </a:ext>
            </a:extLst>
          </p:cNvPr>
          <p:cNvSpPr/>
          <p:nvPr/>
        </p:nvSpPr>
        <p:spPr>
          <a:xfrm>
            <a:off x="9222770" y="5305754"/>
            <a:ext cx="2193082" cy="813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There is a 50 – 50 chance.</a:t>
            </a:r>
          </a:p>
        </p:txBody>
      </p:sp>
    </p:spTree>
    <p:extLst>
      <p:ext uri="{BB962C8B-B14F-4D97-AF65-F5344CB8AC3E}">
        <p14:creationId xmlns:p14="http://schemas.microsoft.com/office/powerpoint/2010/main" val="307229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215B582-1BE6-E4CF-04D0-CD6D12F2E04D}"/>
              </a:ext>
            </a:extLst>
          </p:cNvPr>
          <p:cNvPicPr>
            <a:picLocks noChangeAspect="1"/>
          </p:cNvPicPr>
          <p:nvPr/>
        </p:nvPicPr>
        <p:blipFill>
          <a:blip r:embed="rId2"/>
          <a:stretch>
            <a:fillRect/>
          </a:stretch>
        </p:blipFill>
        <p:spPr>
          <a:xfrm>
            <a:off x="5786496" y="656106"/>
            <a:ext cx="5930016" cy="2523560"/>
          </a:xfrm>
          <a:prstGeom prst="rect">
            <a:avLst/>
          </a:prstGeom>
          <a:ln>
            <a:solidFill>
              <a:schemeClr val="tx1"/>
            </a:solidFill>
          </a:ln>
        </p:spPr>
      </p:pic>
      <p:pic>
        <p:nvPicPr>
          <p:cNvPr id="5" name="Picture 4">
            <a:extLst>
              <a:ext uri="{FF2B5EF4-FFF2-40B4-BE49-F238E27FC236}">
                <a16:creationId xmlns:a16="http://schemas.microsoft.com/office/drawing/2014/main" id="{4FC38B59-67ED-3022-83A2-35D1A09ECC21}"/>
              </a:ext>
            </a:extLst>
          </p:cNvPr>
          <p:cNvPicPr>
            <a:picLocks noChangeAspect="1"/>
          </p:cNvPicPr>
          <p:nvPr/>
        </p:nvPicPr>
        <p:blipFill>
          <a:blip r:embed="rId3"/>
          <a:stretch>
            <a:fillRect/>
          </a:stretch>
        </p:blipFill>
        <p:spPr>
          <a:xfrm>
            <a:off x="289535" y="674210"/>
            <a:ext cx="5405145" cy="2505456"/>
          </a:xfrm>
          <a:prstGeom prst="rect">
            <a:avLst/>
          </a:prstGeom>
          <a:ln>
            <a:solidFill>
              <a:schemeClr val="tx1"/>
            </a:solidFill>
          </a:ln>
        </p:spPr>
      </p:pic>
      <p:sp>
        <p:nvSpPr>
          <p:cNvPr id="4" name="Slide Number Placeholder 3">
            <a:extLst>
              <a:ext uri="{FF2B5EF4-FFF2-40B4-BE49-F238E27FC236}">
                <a16:creationId xmlns:a16="http://schemas.microsoft.com/office/drawing/2014/main" id="{7471E5E9-45BF-1496-9212-7668E951E3E1}"/>
              </a:ext>
            </a:extLst>
          </p:cNvPr>
          <p:cNvSpPr>
            <a:spLocks noGrp="1"/>
          </p:cNvSpPr>
          <p:nvPr>
            <p:ph type="sldNum" sz="quarter" idx="12"/>
          </p:nvPr>
        </p:nvSpPr>
        <p:spPr/>
        <p:txBody>
          <a:bodyPr/>
          <a:lstStyle/>
          <a:p>
            <a:fld id="{3DE63756-DC0D-4723-9F57-4AB51C54E73D}" type="slidenum">
              <a:rPr lang="en-US" smtClean="0"/>
              <a:t>11</a:t>
            </a:fld>
            <a:endParaRPr lang="en-US"/>
          </a:p>
        </p:txBody>
      </p:sp>
      <p:sp>
        <p:nvSpPr>
          <p:cNvPr id="15" name="TextBox 14">
            <a:extLst>
              <a:ext uri="{FF2B5EF4-FFF2-40B4-BE49-F238E27FC236}">
                <a16:creationId xmlns:a16="http://schemas.microsoft.com/office/drawing/2014/main" id="{E222F884-CD31-3208-38C7-795227CF3960}"/>
              </a:ext>
            </a:extLst>
          </p:cNvPr>
          <p:cNvSpPr txBox="1"/>
          <p:nvPr/>
        </p:nvSpPr>
        <p:spPr>
          <a:xfrm>
            <a:off x="380118" y="994744"/>
            <a:ext cx="787400" cy="369332"/>
          </a:xfrm>
          <a:prstGeom prst="rect">
            <a:avLst/>
          </a:prstGeom>
          <a:solidFill>
            <a:schemeClr val="bg1"/>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A358E0FC-8A1D-7B57-7EBC-F266B0E0A59F}"/>
              </a:ext>
            </a:extLst>
          </p:cNvPr>
          <p:cNvSpPr txBox="1"/>
          <p:nvPr/>
        </p:nvSpPr>
        <p:spPr>
          <a:xfrm>
            <a:off x="5780547" y="956216"/>
            <a:ext cx="787400" cy="369332"/>
          </a:xfrm>
          <a:prstGeom prst="rect">
            <a:avLst/>
          </a:prstGeom>
          <a:solidFill>
            <a:schemeClr val="bg1"/>
          </a:solidFill>
        </p:spPr>
        <p:txBody>
          <a:bodyPr wrap="square" rtlCol="0">
            <a:spAutoFit/>
          </a:bodyPr>
          <a:lstStyle/>
          <a:p>
            <a:endParaRPr lang="en-US" dirty="0"/>
          </a:p>
        </p:txBody>
      </p:sp>
      <p:sp>
        <p:nvSpPr>
          <p:cNvPr id="11" name="Rectangle 10">
            <a:extLst>
              <a:ext uri="{FF2B5EF4-FFF2-40B4-BE49-F238E27FC236}">
                <a16:creationId xmlns:a16="http://schemas.microsoft.com/office/drawing/2014/main" id="{B46E4799-E9B9-B64E-CD8D-60C603CF70C0}"/>
              </a:ext>
            </a:extLst>
          </p:cNvPr>
          <p:cNvSpPr/>
          <p:nvPr/>
        </p:nvSpPr>
        <p:spPr>
          <a:xfrm>
            <a:off x="3439160" y="2243413"/>
            <a:ext cx="2193544" cy="813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Our focus should be on Instagram reels.</a:t>
            </a:r>
          </a:p>
        </p:txBody>
      </p:sp>
      <p:sp>
        <p:nvSpPr>
          <p:cNvPr id="17" name="Rectangle 16">
            <a:extLst>
              <a:ext uri="{FF2B5EF4-FFF2-40B4-BE49-F238E27FC236}">
                <a16:creationId xmlns:a16="http://schemas.microsoft.com/office/drawing/2014/main" id="{541AE5EF-FAC2-A1C1-A6AB-9B6569074E05}"/>
              </a:ext>
            </a:extLst>
          </p:cNvPr>
          <p:cNvSpPr/>
          <p:nvPr/>
        </p:nvSpPr>
        <p:spPr>
          <a:xfrm>
            <a:off x="9422176" y="2246546"/>
            <a:ext cx="2193544" cy="813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Choosing Influencer over celebrities</a:t>
            </a:r>
          </a:p>
        </p:txBody>
      </p:sp>
      <p:sp>
        <p:nvSpPr>
          <p:cNvPr id="20" name="Title 1">
            <a:extLst>
              <a:ext uri="{FF2B5EF4-FFF2-40B4-BE49-F238E27FC236}">
                <a16:creationId xmlns:a16="http://schemas.microsoft.com/office/drawing/2014/main" id="{C91AB306-530A-AEA1-B315-F46B7314123D}"/>
              </a:ext>
            </a:extLst>
          </p:cNvPr>
          <p:cNvSpPr txBox="1">
            <a:spLocks/>
          </p:cNvSpPr>
          <p:nvPr/>
        </p:nvSpPr>
        <p:spPr>
          <a:xfrm>
            <a:off x="900252" y="114835"/>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US" sz="3400" b="1" dirty="0"/>
              <a:t>Survey on Fertility Product</a:t>
            </a:r>
          </a:p>
        </p:txBody>
      </p:sp>
      <p:sp>
        <p:nvSpPr>
          <p:cNvPr id="26" name="TextBox 25">
            <a:extLst>
              <a:ext uri="{FF2B5EF4-FFF2-40B4-BE49-F238E27FC236}">
                <a16:creationId xmlns:a16="http://schemas.microsoft.com/office/drawing/2014/main" id="{F8829B7C-2137-1C40-67E0-EE746B8D56CC}"/>
              </a:ext>
            </a:extLst>
          </p:cNvPr>
          <p:cNvSpPr txBox="1"/>
          <p:nvPr/>
        </p:nvSpPr>
        <p:spPr>
          <a:xfrm>
            <a:off x="10929112" y="737389"/>
            <a:ext cx="7874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316692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40E075-DB76-6015-6FCD-11187760FD5E}"/>
              </a:ext>
            </a:extLst>
          </p:cNvPr>
          <p:cNvSpPr>
            <a:spLocks noGrp="1"/>
          </p:cNvSpPr>
          <p:nvPr>
            <p:ph idx="1"/>
          </p:nvPr>
        </p:nvSpPr>
        <p:spPr>
          <a:xfrm>
            <a:off x="282911" y="1071716"/>
            <a:ext cx="11700279" cy="5480641"/>
          </a:xfrm>
        </p:spPr>
        <p:txBody>
          <a:bodyPr>
            <a:normAutofit fontScale="92500" lnSpcReduction="20000"/>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Global market for fertility tracker accounts for USD </a:t>
            </a:r>
            <a:r>
              <a:rPr lang="en-US" sz="1900" b="1" dirty="0">
                <a:latin typeface="Calibri" panose="020F0502020204030204" pitchFamily="34" charset="0"/>
                <a:ea typeface="Calibri" panose="020F0502020204030204" pitchFamily="34" charset="0"/>
                <a:cs typeface="Calibri" panose="020F0502020204030204" pitchFamily="34" charset="0"/>
              </a:rPr>
              <a:t>16.18 Billion </a:t>
            </a:r>
            <a:r>
              <a:rPr lang="en-US" dirty="0">
                <a:latin typeface="Calibri" panose="020F0502020204030204" pitchFamily="34" charset="0"/>
                <a:ea typeface="Calibri" panose="020F0502020204030204" pitchFamily="34" charset="0"/>
                <a:cs typeface="Calibri" panose="020F0502020204030204" pitchFamily="34" charset="0"/>
              </a:rPr>
              <a:t>in 2022. The market is anticipated to grow and surpass a valuation of USD 44.72 Billion by 2032. As said earlier, it is expected to grow with a CAGR of 10.7% in the forecast period.</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Personalized health insights </a:t>
            </a:r>
            <a:r>
              <a:rPr lang="en-US" dirty="0">
                <a:latin typeface="Calibri" panose="020F0502020204030204" pitchFamily="34" charset="0"/>
                <a:ea typeface="Calibri" panose="020F0502020204030204" pitchFamily="34" charset="0"/>
                <a:cs typeface="Calibri" panose="020F0502020204030204" pitchFamily="34" charset="0"/>
              </a:rPr>
              <a:t>(Tailored nutrition and exercise plans based on individual dietary preferences)</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Real time health alerts</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 Without leaving the interpretation of hormone value to users, Our apps should determine if the fertility for that day is lower or higher.</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Developing a Bluetooth sensor so that it eliminates physical connection of sensor to the mobile device.</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 Introducing real-time feature that provide insight and recommendation to user for optimal intercourse timing, lifestyle adjustment.</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 Integrating with Telemedicine platform to enable virtual consultation  with fertility specialist directly via Ovusense app. </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Enhancing the visualization of Ovusense data graphically which makes them better understand their fertility patterns.</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1A33AFBB-BE33-4F95-5CA9-F38E0DFCEE96}"/>
              </a:ext>
            </a:extLst>
          </p:cNvPr>
          <p:cNvSpPr txBox="1">
            <a:spLocks/>
          </p:cNvSpPr>
          <p:nvPr/>
        </p:nvSpPr>
        <p:spPr>
          <a:xfrm>
            <a:off x="900252" y="236755"/>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US" sz="3400" b="1" dirty="0"/>
              <a:t>Idea 1 : Product Innovation</a:t>
            </a:r>
          </a:p>
        </p:txBody>
      </p:sp>
      <p:sp>
        <p:nvSpPr>
          <p:cNvPr id="2" name="TextBox 1">
            <a:extLst>
              <a:ext uri="{FF2B5EF4-FFF2-40B4-BE49-F238E27FC236}">
                <a16:creationId xmlns:a16="http://schemas.microsoft.com/office/drawing/2014/main" id="{313304BB-C042-191E-F4DB-ED95A2258486}"/>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4" name="Slide Number Placeholder 3">
            <a:extLst>
              <a:ext uri="{FF2B5EF4-FFF2-40B4-BE49-F238E27FC236}">
                <a16:creationId xmlns:a16="http://schemas.microsoft.com/office/drawing/2014/main" id="{3ACAE2E9-FB11-014F-501C-9146D4A3843F}"/>
              </a:ext>
            </a:extLst>
          </p:cNvPr>
          <p:cNvSpPr>
            <a:spLocks noGrp="1"/>
          </p:cNvSpPr>
          <p:nvPr>
            <p:ph type="sldNum" sz="quarter" idx="12"/>
          </p:nvPr>
        </p:nvSpPr>
        <p:spPr/>
        <p:txBody>
          <a:bodyPr/>
          <a:lstStyle/>
          <a:p>
            <a:fld id="{3DE63756-DC0D-4723-9F57-4AB51C54E73D}" type="slidenum">
              <a:rPr lang="en-US" smtClean="0"/>
              <a:t>12</a:t>
            </a:fld>
            <a:endParaRPr lang="en-US"/>
          </a:p>
        </p:txBody>
      </p:sp>
    </p:spTree>
    <p:extLst>
      <p:ext uri="{BB962C8B-B14F-4D97-AF65-F5344CB8AC3E}">
        <p14:creationId xmlns:p14="http://schemas.microsoft.com/office/powerpoint/2010/main" val="678473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40E075-DB76-6015-6FCD-11187760FD5E}"/>
              </a:ext>
            </a:extLst>
          </p:cNvPr>
          <p:cNvSpPr>
            <a:spLocks noGrp="1"/>
          </p:cNvSpPr>
          <p:nvPr>
            <p:ph idx="1"/>
          </p:nvPr>
        </p:nvSpPr>
        <p:spPr>
          <a:xfrm>
            <a:off x="282911" y="1071716"/>
            <a:ext cx="11700279" cy="5480641"/>
          </a:xfrm>
        </p:spPr>
        <p:txBody>
          <a:bodyPr>
            <a:normAutofit/>
          </a:bodyPr>
          <a:lstStyle/>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Reels – </a:t>
            </a:r>
            <a:r>
              <a:rPr lang="en-US" dirty="0">
                <a:latin typeface="Calibri" panose="020F0502020204030204" pitchFamily="34" charset="0"/>
                <a:ea typeface="Calibri" panose="020F0502020204030204" pitchFamily="34" charset="0"/>
                <a:cs typeface="Calibri" panose="020F0502020204030204" pitchFamily="34" charset="0"/>
              </a:rPr>
              <a:t>Creating a short, engaging video maximizing fertility tracking success, hashtags to increase discoverability.</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Influencer Partnership – </a:t>
            </a:r>
            <a:r>
              <a:rPr lang="en-US" dirty="0">
                <a:latin typeface="Calibri" panose="020F0502020204030204" pitchFamily="34" charset="0"/>
                <a:ea typeface="Calibri" panose="020F0502020204030204" pitchFamily="34" charset="0"/>
                <a:cs typeface="Calibri" panose="020F0502020204030204" pitchFamily="34" charset="0"/>
              </a:rPr>
              <a:t>Collaborating with influencers by sharing their experience using Ovusense by showcasing ovulation happened in their smartphones.</a:t>
            </a:r>
            <a:r>
              <a:rPr lang="en-US" b="1" dirty="0">
                <a:latin typeface="Calibri" panose="020F0502020204030204" pitchFamily="34" charset="0"/>
                <a:ea typeface="Calibri" panose="020F0502020204030204" pitchFamily="34" charset="0"/>
                <a:cs typeface="Calibri" panose="020F0502020204030204" pitchFamily="34" charset="0"/>
              </a:rPr>
              <a:t>(Not just promoting the Ovusense product)</a:t>
            </a:r>
          </a:p>
          <a:p>
            <a:pPr marL="0" indent="0">
              <a:buNone/>
            </a:pPr>
            <a:endParaRPr lang="en-US" b="1"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b="1" dirty="0">
                <a:latin typeface="Calibri" panose="020F0502020204030204" pitchFamily="34" charset="0"/>
                <a:ea typeface="Calibri" panose="020F0502020204030204" pitchFamily="34" charset="0"/>
                <a:cs typeface="Calibri" panose="020F0502020204030204" pitchFamily="34" charset="0"/>
              </a:rPr>
              <a:t> Behind-the-scenes sneak peeks  –  </a:t>
            </a:r>
            <a:r>
              <a:rPr lang="en-US" dirty="0">
                <a:latin typeface="Calibri" panose="020F0502020204030204" pitchFamily="34" charset="0"/>
                <a:ea typeface="Calibri" panose="020F0502020204030204" pitchFamily="34" charset="0"/>
                <a:cs typeface="Calibri" panose="020F0502020204030204" pitchFamily="34" charset="0"/>
              </a:rPr>
              <a:t>Offer behind the scene glimpse into Ovusense product development process, customer support team, company culture to humanize the brand.</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FAQ Shorts – </a:t>
            </a:r>
            <a:r>
              <a:rPr lang="en-US" dirty="0">
                <a:latin typeface="Calibri" panose="020F0502020204030204" pitchFamily="34" charset="0"/>
                <a:ea typeface="Calibri" panose="020F0502020204030204" pitchFamily="34" charset="0"/>
                <a:cs typeface="Calibri" panose="020F0502020204030204" pitchFamily="34" charset="0"/>
              </a:rPr>
              <a:t>Addressing frequently asked questions about Ovusense and fertility tracking in short, concise videos.</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Success Story Highlights – </a:t>
            </a:r>
            <a:r>
              <a:rPr lang="en-US" dirty="0">
                <a:latin typeface="Calibri" panose="020F0502020204030204" pitchFamily="34" charset="0"/>
                <a:ea typeface="Calibri" panose="020F0502020204030204" pitchFamily="34" charset="0"/>
                <a:cs typeface="Calibri" panose="020F0502020204030204" pitchFamily="34" charset="0"/>
              </a:rPr>
              <a:t>Sharing Inspiring success stories of Ovusense users who have achieved pregnancy or improved their fertility journey  with the help of device.</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13304BB-C042-191E-F4DB-ED95A2258486}"/>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4" name="Slide Number Placeholder 3">
            <a:extLst>
              <a:ext uri="{FF2B5EF4-FFF2-40B4-BE49-F238E27FC236}">
                <a16:creationId xmlns:a16="http://schemas.microsoft.com/office/drawing/2014/main" id="{3ACAE2E9-FB11-014F-501C-9146D4A3843F}"/>
              </a:ext>
            </a:extLst>
          </p:cNvPr>
          <p:cNvSpPr>
            <a:spLocks noGrp="1"/>
          </p:cNvSpPr>
          <p:nvPr>
            <p:ph type="sldNum" sz="quarter" idx="12"/>
          </p:nvPr>
        </p:nvSpPr>
        <p:spPr/>
        <p:txBody>
          <a:bodyPr/>
          <a:lstStyle/>
          <a:p>
            <a:fld id="{3DE63756-DC0D-4723-9F57-4AB51C54E73D}" type="slidenum">
              <a:rPr lang="en-US" smtClean="0"/>
              <a:t>13</a:t>
            </a:fld>
            <a:endParaRPr lang="en-US"/>
          </a:p>
        </p:txBody>
      </p:sp>
      <p:sp>
        <p:nvSpPr>
          <p:cNvPr id="5" name="Title 1">
            <a:extLst>
              <a:ext uri="{FF2B5EF4-FFF2-40B4-BE49-F238E27FC236}">
                <a16:creationId xmlns:a16="http://schemas.microsoft.com/office/drawing/2014/main" id="{399703F3-E1FC-D6E3-E4AE-71CFBABF169B}"/>
              </a:ext>
            </a:extLst>
          </p:cNvPr>
          <p:cNvSpPr txBox="1">
            <a:spLocks/>
          </p:cNvSpPr>
          <p:nvPr/>
        </p:nvSpPr>
        <p:spPr>
          <a:xfrm>
            <a:off x="900252" y="236755"/>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US" sz="3400" b="1" dirty="0"/>
              <a:t>Idea 2 : Social Media Marketing</a:t>
            </a:r>
          </a:p>
        </p:txBody>
      </p:sp>
    </p:spTree>
    <p:extLst>
      <p:ext uri="{BB962C8B-B14F-4D97-AF65-F5344CB8AC3E}">
        <p14:creationId xmlns:p14="http://schemas.microsoft.com/office/powerpoint/2010/main" val="423251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E3E917-778D-02B9-4881-413712733647}"/>
              </a:ext>
            </a:extLst>
          </p:cNvPr>
          <p:cNvSpPr txBox="1">
            <a:spLocks/>
          </p:cNvSpPr>
          <p:nvPr/>
        </p:nvSpPr>
        <p:spPr>
          <a:xfrm>
            <a:off x="900252" y="443233"/>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References</a:t>
            </a:r>
          </a:p>
        </p:txBody>
      </p:sp>
      <p:sp>
        <p:nvSpPr>
          <p:cNvPr id="9" name="Content Placeholder 2">
            <a:extLst>
              <a:ext uri="{FF2B5EF4-FFF2-40B4-BE49-F238E27FC236}">
                <a16:creationId xmlns:a16="http://schemas.microsoft.com/office/drawing/2014/main" id="{D84F42E9-CE4F-95E5-0A64-9C995C9CB382}"/>
              </a:ext>
            </a:extLst>
          </p:cNvPr>
          <p:cNvSpPr>
            <a:spLocks noGrp="1"/>
          </p:cNvSpPr>
          <p:nvPr>
            <p:ph idx="1"/>
          </p:nvPr>
        </p:nvSpPr>
        <p:spPr>
          <a:xfrm>
            <a:off x="1066800" y="1289081"/>
            <a:ext cx="10058400" cy="3931920"/>
          </a:xfrm>
        </p:spPr>
        <p:txBody>
          <a:bodyPr/>
          <a:lstStyle/>
          <a:p>
            <a:r>
              <a:rPr lang="en-US" dirty="0">
                <a:hlinkClick r:id="rId2"/>
              </a:rPr>
              <a:t>https://pro.similarweb.com/#/digitalsuite/home</a:t>
            </a:r>
            <a:endParaRPr lang="en-US" dirty="0"/>
          </a:p>
          <a:p>
            <a:r>
              <a:rPr lang="en-US" dirty="0">
                <a:hlinkClick r:id="rId3"/>
              </a:rPr>
              <a:t>https://www.semrush.com/projects/</a:t>
            </a:r>
            <a:endParaRPr lang="en-US" dirty="0"/>
          </a:p>
          <a:p>
            <a:r>
              <a:rPr lang="en-US" dirty="0">
                <a:hlinkClick r:id="rId4"/>
              </a:rPr>
              <a:t>https://www.ovusense.com/us/advanced-fertility-monitor/</a:t>
            </a:r>
            <a:endParaRPr lang="en-US" dirty="0"/>
          </a:p>
          <a:p>
            <a:r>
              <a:rPr lang="en-US" dirty="0">
                <a:hlinkClick r:id="rId5"/>
              </a:rPr>
              <a:t>https://www.tempdrop.com/</a:t>
            </a:r>
            <a:endParaRPr lang="en-US" dirty="0"/>
          </a:p>
          <a:p>
            <a:r>
              <a:rPr lang="en-US" dirty="0">
                <a:hlinkClick r:id="rId6"/>
              </a:rPr>
              <a:t>https://www.miracare.com/</a:t>
            </a:r>
            <a:endParaRPr lang="en-US" dirty="0"/>
          </a:p>
          <a:p>
            <a:r>
              <a:rPr lang="en-US" dirty="0">
                <a:hlinkClick r:id="rId7"/>
              </a:rPr>
              <a:t>https://www.avawomen.com/</a:t>
            </a:r>
            <a:endParaRPr lang="en-US" dirty="0"/>
          </a:p>
          <a:p>
            <a:r>
              <a:rPr lang="en-US" dirty="0">
                <a:hlinkClick r:id="rId8"/>
              </a:rPr>
              <a:t>https://www.naturalcycles.com/</a:t>
            </a:r>
            <a:endParaRPr lang="en-US" dirty="0"/>
          </a:p>
          <a:p>
            <a:endParaRPr lang="en-US" dirty="0"/>
          </a:p>
        </p:txBody>
      </p:sp>
      <p:sp>
        <p:nvSpPr>
          <p:cNvPr id="2" name="TextBox 1">
            <a:extLst>
              <a:ext uri="{FF2B5EF4-FFF2-40B4-BE49-F238E27FC236}">
                <a16:creationId xmlns:a16="http://schemas.microsoft.com/office/drawing/2014/main" id="{281433CF-87F5-714F-9412-4FD126164AAE}"/>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632D5059-46DD-83DC-F4E7-DC8273BDAB89}"/>
              </a:ext>
            </a:extLst>
          </p:cNvPr>
          <p:cNvSpPr>
            <a:spLocks noGrp="1"/>
          </p:cNvSpPr>
          <p:nvPr>
            <p:ph type="sldNum" sz="quarter" idx="12"/>
          </p:nvPr>
        </p:nvSpPr>
        <p:spPr/>
        <p:txBody>
          <a:bodyPr/>
          <a:lstStyle/>
          <a:p>
            <a:fld id="{3DE63756-DC0D-4723-9F57-4AB51C54E73D}" type="slidenum">
              <a:rPr lang="en-US" smtClean="0"/>
              <a:t>14</a:t>
            </a:fld>
            <a:endParaRPr lang="en-US"/>
          </a:p>
        </p:txBody>
      </p:sp>
    </p:spTree>
    <p:extLst>
      <p:ext uri="{BB962C8B-B14F-4D97-AF65-F5344CB8AC3E}">
        <p14:creationId xmlns:p14="http://schemas.microsoft.com/office/powerpoint/2010/main" val="4049973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pic>
        <p:nvPicPr>
          <p:cNvPr id="4" name="Picture 3" descr="A logo on a pink background&#10;&#10;Description automatically generated">
            <a:extLst>
              <a:ext uri="{FF2B5EF4-FFF2-40B4-BE49-F238E27FC236}">
                <a16:creationId xmlns:a16="http://schemas.microsoft.com/office/drawing/2014/main" id="{C8404695-5F61-F64E-562E-3FB121A7EE46}"/>
              </a:ext>
            </a:extLst>
          </p:cNvPr>
          <p:cNvPicPr>
            <a:picLocks noChangeAspect="1"/>
          </p:cNvPicPr>
          <p:nvPr/>
        </p:nvPicPr>
        <p:blipFill rotWithShape="1">
          <a:blip r:embed="rId2">
            <a:extLst>
              <a:ext uri="{28A0092B-C50C-407E-A947-70E740481C1C}">
                <a14:useLocalDpi xmlns:a14="http://schemas.microsoft.com/office/drawing/2010/main" val="0"/>
              </a:ext>
            </a:extLst>
          </a:blip>
          <a:srcRect r="8759" b="-2"/>
          <a:stretch/>
        </p:blipFill>
        <p:spPr>
          <a:xfrm>
            <a:off x="407432" y="419292"/>
            <a:ext cx="5522976" cy="6053328"/>
          </a:xfrm>
          <a:prstGeom prst="rect">
            <a:avLst/>
          </a:prstGeom>
        </p:spPr>
      </p:pic>
      <p:sp>
        <p:nvSpPr>
          <p:cNvPr id="2" name="Slide Number Placeholder 1">
            <a:extLst>
              <a:ext uri="{FF2B5EF4-FFF2-40B4-BE49-F238E27FC236}">
                <a16:creationId xmlns:a16="http://schemas.microsoft.com/office/drawing/2014/main" id="{781BEB48-C460-2112-1E2A-BC5875C34770}"/>
              </a:ext>
            </a:extLst>
          </p:cNvPr>
          <p:cNvSpPr>
            <a:spLocks noGrp="1"/>
          </p:cNvSpPr>
          <p:nvPr>
            <p:ph type="sldNum" sz="quarter" idx="12"/>
          </p:nvPr>
        </p:nvSpPr>
        <p:spPr>
          <a:xfrm>
            <a:off x="11345367" y="6266135"/>
            <a:ext cx="548640" cy="274320"/>
          </a:xfrm>
        </p:spPr>
        <p:txBody>
          <a:bodyPr vert="horz" lIns="91440" tIns="45720" rIns="91440" bIns="45720" rtlCol="0" anchor="b">
            <a:normAutofit/>
          </a:bodyPr>
          <a:lstStyle/>
          <a:p>
            <a:pPr defTabSz="914400">
              <a:spcAft>
                <a:spcPts val="600"/>
              </a:spcAft>
            </a:pPr>
            <a:fld id="{3DE63756-DC0D-4723-9F57-4AB51C54E73D}" type="slidenum">
              <a:rPr lang="en-US" smtClean="0"/>
              <a:pPr defTabSz="914400">
                <a:spcAft>
                  <a:spcPts val="600"/>
                </a:spcAft>
              </a:pPr>
              <a:t>15</a:t>
            </a:fld>
            <a:endParaRPr lang="en-US"/>
          </a:p>
        </p:txBody>
      </p:sp>
      <p:pic>
        <p:nvPicPr>
          <p:cNvPr id="6" name="Picture 5">
            <a:extLst>
              <a:ext uri="{FF2B5EF4-FFF2-40B4-BE49-F238E27FC236}">
                <a16:creationId xmlns:a16="http://schemas.microsoft.com/office/drawing/2014/main" id="{8E7A5E7A-A201-D8B2-2D64-66A1E7FC3AB7}"/>
              </a:ext>
            </a:extLst>
          </p:cNvPr>
          <p:cNvPicPr>
            <a:picLocks noChangeAspect="1"/>
          </p:cNvPicPr>
          <p:nvPr/>
        </p:nvPicPr>
        <p:blipFill>
          <a:blip r:embed="rId3"/>
          <a:stretch>
            <a:fillRect/>
          </a:stretch>
        </p:blipFill>
        <p:spPr>
          <a:xfrm>
            <a:off x="6339709" y="419292"/>
            <a:ext cx="5444859" cy="6053327"/>
          </a:xfrm>
          <a:prstGeom prst="rect">
            <a:avLst/>
          </a:prstGeom>
        </p:spPr>
      </p:pic>
    </p:spTree>
    <p:extLst>
      <p:ext uri="{BB962C8B-B14F-4D97-AF65-F5344CB8AC3E}">
        <p14:creationId xmlns:p14="http://schemas.microsoft.com/office/powerpoint/2010/main" val="2840851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37CBE-487E-2587-196F-A04BBEBA50B8}"/>
              </a:ext>
            </a:extLst>
          </p:cNvPr>
          <p:cNvSpPr txBox="1"/>
          <p:nvPr/>
        </p:nvSpPr>
        <p:spPr>
          <a:xfrm>
            <a:off x="10341311" y="6552357"/>
            <a:ext cx="1641879" cy="369332"/>
          </a:xfrm>
          <a:prstGeom prst="rect">
            <a:avLst/>
          </a:prstGeom>
          <a:noFill/>
        </p:spPr>
        <p:txBody>
          <a:bodyPr wrap="square" rtlCol="0">
            <a:spAutoFit/>
          </a:bodyPr>
          <a:lstStyle/>
          <a:p>
            <a:r>
              <a:rPr lang="en-US"/>
              <a:t>Team Ovulife</a:t>
            </a:r>
            <a:endParaRPr lang="en-US" dirty="0"/>
          </a:p>
        </p:txBody>
      </p:sp>
      <p:sp>
        <p:nvSpPr>
          <p:cNvPr id="3" name="Slide Number Placeholder 2">
            <a:extLst>
              <a:ext uri="{FF2B5EF4-FFF2-40B4-BE49-F238E27FC236}">
                <a16:creationId xmlns:a16="http://schemas.microsoft.com/office/drawing/2014/main" id="{97262601-6060-CF39-2DD1-E6B3A12BBB8A}"/>
              </a:ext>
            </a:extLst>
          </p:cNvPr>
          <p:cNvSpPr>
            <a:spLocks noGrp="1"/>
          </p:cNvSpPr>
          <p:nvPr>
            <p:ph type="sldNum" sz="quarter" idx="12"/>
          </p:nvPr>
        </p:nvSpPr>
        <p:spPr/>
        <p:txBody>
          <a:bodyPr/>
          <a:lstStyle/>
          <a:p>
            <a:fld id="{3DE63756-DC0D-4723-9F57-4AB51C54E73D}" type="slidenum">
              <a:rPr lang="en-US" smtClean="0"/>
              <a:t>2</a:t>
            </a:fld>
            <a:endParaRPr lang="en-US"/>
          </a:p>
        </p:txBody>
      </p:sp>
      <p:pic>
        <p:nvPicPr>
          <p:cNvPr id="13" name="Picture 12" descr="A cartoon of sperm and sperm&#10;&#10;Description automatically generated">
            <a:extLst>
              <a:ext uri="{FF2B5EF4-FFF2-40B4-BE49-F238E27FC236}">
                <a16:creationId xmlns:a16="http://schemas.microsoft.com/office/drawing/2014/main" id="{1DCC2C15-9798-8A66-CF12-4824DB04EB9D}"/>
              </a:ext>
            </a:extLst>
          </p:cNvPr>
          <p:cNvPicPr>
            <a:picLocks noChangeAspect="1"/>
          </p:cNvPicPr>
          <p:nvPr/>
        </p:nvPicPr>
        <p:blipFill rotWithShape="1">
          <a:blip r:embed="rId3">
            <a:extLst>
              <a:ext uri="{28A0092B-C50C-407E-A947-70E740481C1C}">
                <a14:useLocalDpi xmlns:a14="http://schemas.microsoft.com/office/drawing/2010/main" val="0"/>
              </a:ext>
            </a:extLst>
          </a:blip>
          <a:srcRect b="12125"/>
          <a:stretch/>
        </p:blipFill>
        <p:spPr>
          <a:xfrm>
            <a:off x="406196" y="781461"/>
            <a:ext cx="5842001" cy="5434986"/>
          </a:xfrm>
          <a:prstGeom prst="rect">
            <a:avLst/>
          </a:prstGeom>
          <a:ln>
            <a:solidFill>
              <a:schemeClr val="tx1"/>
            </a:solidFill>
          </a:ln>
        </p:spPr>
      </p:pic>
      <p:pic>
        <p:nvPicPr>
          <p:cNvPr id="17" name="Picture 16">
            <a:extLst>
              <a:ext uri="{FF2B5EF4-FFF2-40B4-BE49-F238E27FC236}">
                <a16:creationId xmlns:a16="http://schemas.microsoft.com/office/drawing/2014/main" id="{DA48ECD7-6CCA-258A-15B2-248CD3F2D53F}"/>
              </a:ext>
            </a:extLst>
          </p:cNvPr>
          <p:cNvPicPr>
            <a:picLocks noChangeAspect="1"/>
          </p:cNvPicPr>
          <p:nvPr/>
        </p:nvPicPr>
        <p:blipFill>
          <a:blip r:embed="rId4"/>
          <a:stretch>
            <a:fillRect/>
          </a:stretch>
        </p:blipFill>
        <p:spPr>
          <a:xfrm>
            <a:off x="6805848" y="303406"/>
            <a:ext cx="4811819" cy="6234545"/>
          </a:xfrm>
          <a:prstGeom prst="rect">
            <a:avLst/>
          </a:prstGeom>
          <a:ln>
            <a:solidFill>
              <a:schemeClr val="tx1"/>
            </a:solidFill>
          </a:ln>
        </p:spPr>
      </p:pic>
    </p:spTree>
    <p:extLst>
      <p:ext uri="{BB962C8B-B14F-4D97-AF65-F5344CB8AC3E}">
        <p14:creationId xmlns:p14="http://schemas.microsoft.com/office/powerpoint/2010/main" val="3003633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51EBF61-5662-27D7-64D4-25EE0529126C}"/>
              </a:ext>
            </a:extLst>
          </p:cNvPr>
          <p:cNvSpPr>
            <a:spLocks noGrp="1"/>
          </p:cNvSpPr>
          <p:nvPr>
            <p:ph type="title"/>
          </p:nvPr>
        </p:nvSpPr>
        <p:spPr>
          <a:xfrm>
            <a:off x="563673" y="409232"/>
            <a:ext cx="10058400" cy="1371600"/>
          </a:xfrm>
        </p:spPr>
        <p:txBody>
          <a:bodyPr/>
          <a:lstStyle/>
          <a:p>
            <a:r>
              <a:rPr lang="en-US" dirty="0"/>
              <a:t>Group 1: Team Ovulife</a:t>
            </a:r>
          </a:p>
        </p:txBody>
      </p:sp>
      <p:sp>
        <p:nvSpPr>
          <p:cNvPr id="5" name="TextBox 4">
            <a:extLst>
              <a:ext uri="{FF2B5EF4-FFF2-40B4-BE49-F238E27FC236}">
                <a16:creationId xmlns:a16="http://schemas.microsoft.com/office/drawing/2014/main" id="{0715C350-169C-09A9-7102-5DB3EF6E619E}"/>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2" name="Slide Number Placeholder 1">
            <a:extLst>
              <a:ext uri="{FF2B5EF4-FFF2-40B4-BE49-F238E27FC236}">
                <a16:creationId xmlns:a16="http://schemas.microsoft.com/office/drawing/2014/main" id="{A13CF60E-F4CD-F438-81A1-AEB2FAE94D42}"/>
              </a:ext>
            </a:extLst>
          </p:cNvPr>
          <p:cNvSpPr>
            <a:spLocks noGrp="1"/>
          </p:cNvSpPr>
          <p:nvPr>
            <p:ph type="sldNum" sz="quarter" idx="12"/>
          </p:nvPr>
        </p:nvSpPr>
        <p:spPr/>
        <p:txBody>
          <a:bodyPr/>
          <a:lstStyle/>
          <a:p>
            <a:fld id="{3DE63756-DC0D-4723-9F57-4AB51C54E73D}" type="slidenum">
              <a:rPr lang="en-US" smtClean="0"/>
              <a:t>3</a:t>
            </a:fld>
            <a:endParaRPr lang="en-US"/>
          </a:p>
        </p:txBody>
      </p:sp>
      <p:pic>
        <p:nvPicPr>
          <p:cNvPr id="15" name="Picture 14">
            <a:extLst>
              <a:ext uri="{FF2B5EF4-FFF2-40B4-BE49-F238E27FC236}">
                <a16:creationId xmlns:a16="http://schemas.microsoft.com/office/drawing/2014/main" id="{50DB1C96-9C41-4490-8574-A0E1B17AE871}"/>
              </a:ext>
            </a:extLst>
          </p:cNvPr>
          <p:cNvPicPr>
            <a:picLocks noChangeAspect="1"/>
          </p:cNvPicPr>
          <p:nvPr/>
        </p:nvPicPr>
        <p:blipFill rotWithShape="1">
          <a:blip r:embed="rId3">
            <a:extLst>
              <a:ext uri="{28A0092B-C50C-407E-A947-70E740481C1C}">
                <a14:useLocalDpi xmlns:a14="http://schemas.microsoft.com/office/drawing/2010/main" val="0"/>
              </a:ext>
            </a:extLst>
          </a:blip>
          <a:srcRect l="9066" t="31130" b="19598"/>
          <a:stretch/>
        </p:blipFill>
        <p:spPr>
          <a:xfrm>
            <a:off x="3076744" y="2218552"/>
            <a:ext cx="1766297" cy="1425845"/>
          </a:xfrm>
          <a:prstGeom prst="rect">
            <a:avLst/>
          </a:prstGeom>
          <a:ln>
            <a:solidFill>
              <a:schemeClr val="tx1"/>
            </a:solidFill>
          </a:ln>
        </p:spPr>
      </p:pic>
      <p:pic>
        <p:nvPicPr>
          <p:cNvPr id="17" name="Picture 16">
            <a:extLst>
              <a:ext uri="{FF2B5EF4-FFF2-40B4-BE49-F238E27FC236}">
                <a16:creationId xmlns:a16="http://schemas.microsoft.com/office/drawing/2014/main" id="{884A2E3C-934C-489B-AFB9-17BDA4F2DEB5}"/>
              </a:ext>
            </a:extLst>
          </p:cNvPr>
          <p:cNvPicPr>
            <a:picLocks noChangeAspect="1"/>
          </p:cNvPicPr>
          <p:nvPr/>
        </p:nvPicPr>
        <p:blipFill rotWithShape="1">
          <a:blip r:embed="rId4">
            <a:extLst>
              <a:ext uri="{28A0092B-C50C-407E-A947-70E740481C1C}">
                <a14:useLocalDpi xmlns:a14="http://schemas.microsoft.com/office/drawing/2010/main" val="0"/>
              </a:ext>
            </a:extLst>
          </a:blip>
          <a:srcRect b="41480"/>
          <a:stretch/>
        </p:blipFill>
        <p:spPr>
          <a:xfrm>
            <a:off x="5460732" y="2213057"/>
            <a:ext cx="1726733" cy="1425845"/>
          </a:xfrm>
          <a:prstGeom prst="rect">
            <a:avLst/>
          </a:prstGeom>
          <a:ln>
            <a:solidFill>
              <a:schemeClr val="tx1"/>
            </a:solidFill>
          </a:ln>
        </p:spPr>
      </p:pic>
      <p:sp>
        <p:nvSpPr>
          <p:cNvPr id="18" name="TextBox 17">
            <a:extLst>
              <a:ext uri="{FF2B5EF4-FFF2-40B4-BE49-F238E27FC236}">
                <a16:creationId xmlns:a16="http://schemas.microsoft.com/office/drawing/2014/main" id="{160C435F-92C6-405E-BE6B-D3C940CFED6A}"/>
              </a:ext>
            </a:extLst>
          </p:cNvPr>
          <p:cNvSpPr txBox="1"/>
          <p:nvPr/>
        </p:nvSpPr>
        <p:spPr>
          <a:xfrm>
            <a:off x="3067234" y="3784955"/>
            <a:ext cx="1896483" cy="353943"/>
          </a:xfrm>
          <a:prstGeom prst="rect">
            <a:avLst/>
          </a:prstGeom>
          <a:blipFill>
            <a:blip r:embed="rId5"/>
            <a:tile tx="0" ty="0" sx="100000" sy="100000" flip="none" algn="tl"/>
          </a:blipFill>
        </p:spPr>
        <p:txBody>
          <a:bodyPr wrap="square" rtlCol="0">
            <a:spAutoFit/>
          </a:bodyPr>
          <a:lstStyle>
            <a:defPPr>
              <a:defRPr lang="en-US"/>
            </a:defPPr>
            <a:lvl1pPr algn="ctr">
              <a:defRPr sz="1700">
                <a:latin typeface="Calibri" panose="020F0502020204030204" pitchFamily="34" charset="0"/>
                <a:ea typeface="Calibri" panose="020F0502020204030204" pitchFamily="34" charset="0"/>
                <a:cs typeface="Calibri" panose="020F0502020204030204" pitchFamily="34" charset="0"/>
              </a:defRPr>
            </a:lvl1pPr>
          </a:lstStyle>
          <a:p>
            <a:r>
              <a:rPr lang="en-US" dirty="0"/>
              <a:t>Rajini Ramisetti</a:t>
            </a:r>
          </a:p>
        </p:txBody>
      </p:sp>
      <p:sp>
        <p:nvSpPr>
          <p:cNvPr id="19" name="TextBox 18">
            <a:extLst>
              <a:ext uri="{FF2B5EF4-FFF2-40B4-BE49-F238E27FC236}">
                <a16:creationId xmlns:a16="http://schemas.microsoft.com/office/drawing/2014/main" id="{CCF9510A-2869-4087-94AA-66675307A928}"/>
              </a:ext>
            </a:extLst>
          </p:cNvPr>
          <p:cNvSpPr txBox="1"/>
          <p:nvPr/>
        </p:nvSpPr>
        <p:spPr>
          <a:xfrm>
            <a:off x="5389343" y="3777261"/>
            <a:ext cx="1730219" cy="353943"/>
          </a:xfrm>
          <a:prstGeom prst="rect">
            <a:avLst/>
          </a:prstGeom>
          <a:blipFill>
            <a:blip r:embed="rId5"/>
            <a:tile tx="0" ty="0" sx="100000" sy="100000" flip="none" algn="tl"/>
          </a:blipFill>
        </p:spPr>
        <p:txBody>
          <a:bodyPr wrap="square" rtlCol="0">
            <a:spAutoFit/>
          </a:bodyPr>
          <a:lstStyle>
            <a:defPPr>
              <a:defRPr lang="en-US"/>
            </a:defPPr>
            <a:lvl1pPr algn="ctr">
              <a:defRPr sz="1700">
                <a:latin typeface="Calibri" panose="020F0502020204030204" pitchFamily="34" charset="0"/>
                <a:ea typeface="Calibri" panose="020F0502020204030204" pitchFamily="34" charset="0"/>
                <a:cs typeface="Calibri" panose="020F0502020204030204" pitchFamily="34" charset="0"/>
              </a:defRPr>
            </a:lvl1pPr>
          </a:lstStyle>
          <a:p>
            <a:r>
              <a:rPr lang="en-US" dirty="0"/>
              <a:t>Rakesh </a:t>
            </a:r>
            <a:r>
              <a:rPr lang="en-US" dirty="0" err="1"/>
              <a:t>Velaga</a:t>
            </a:r>
            <a:endParaRPr lang="en-US" dirty="0"/>
          </a:p>
        </p:txBody>
      </p:sp>
      <p:pic>
        <p:nvPicPr>
          <p:cNvPr id="20" name="Picture 19">
            <a:extLst>
              <a:ext uri="{FF2B5EF4-FFF2-40B4-BE49-F238E27FC236}">
                <a16:creationId xmlns:a16="http://schemas.microsoft.com/office/drawing/2014/main" id="{F1B0A9BB-DD6D-4E30-B75C-87C138DD42BF}"/>
              </a:ext>
            </a:extLst>
          </p:cNvPr>
          <p:cNvPicPr>
            <a:picLocks noChangeAspect="1"/>
          </p:cNvPicPr>
          <p:nvPr/>
        </p:nvPicPr>
        <p:blipFill rotWithShape="1">
          <a:blip r:embed="rId6">
            <a:extLst>
              <a:ext uri="{28A0092B-C50C-407E-A947-70E740481C1C}">
                <a14:useLocalDpi xmlns:a14="http://schemas.microsoft.com/office/drawing/2010/main" val="0"/>
              </a:ext>
            </a:extLst>
          </a:blip>
          <a:srcRect b="18822"/>
          <a:stretch/>
        </p:blipFill>
        <p:spPr>
          <a:xfrm>
            <a:off x="636037" y="2216034"/>
            <a:ext cx="1756442" cy="1425846"/>
          </a:xfrm>
          <a:prstGeom prst="rect">
            <a:avLst/>
          </a:prstGeom>
          <a:ln>
            <a:solidFill>
              <a:schemeClr val="tx1"/>
            </a:solidFill>
          </a:ln>
        </p:spPr>
      </p:pic>
      <p:sp>
        <p:nvSpPr>
          <p:cNvPr id="22" name="TextBox 21">
            <a:extLst>
              <a:ext uri="{FF2B5EF4-FFF2-40B4-BE49-F238E27FC236}">
                <a16:creationId xmlns:a16="http://schemas.microsoft.com/office/drawing/2014/main" id="{C95EC6FB-7963-45A0-9A3E-545D8F8B6DB3}"/>
              </a:ext>
            </a:extLst>
          </p:cNvPr>
          <p:cNvSpPr txBox="1"/>
          <p:nvPr/>
        </p:nvSpPr>
        <p:spPr>
          <a:xfrm>
            <a:off x="276079" y="3792650"/>
            <a:ext cx="2571608" cy="338554"/>
          </a:xfrm>
          <a:prstGeom prst="rect">
            <a:avLst/>
          </a:prstGeom>
          <a:blipFill>
            <a:blip r:embed="rId5"/>
            <a:tile tx="0" ty="0" sx="100000" sy="100000" flip="none" algn="tl"/>
          </a:blipFill>
        </p:spPr>
        <p:txBody>
          <a:bodyPr wrap="square" rtlCol="0">
            <a:spAutoFit/>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Al Aftab Mohammad Shaik</a:t>
            </a:r>
          </a:p>
        </p:txBody>
      </p:sp>
      <p:pic>
        <p:nvPicPr>
          <p:cNvPr id="25" name="Picture 24">
            <a:extLst>
              <a:ext uri="{FF2B5EF4-FFF2-40B4-BE49-F238E27FC236}">
                <a16:creationId xmlns:a16="http://schemas.microsoft.com/office/drawing/2014/main" id="{DF678EC9-C902-4D76-AC93-040A5DC251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5764" y="2193823"/>
            <a:ext cx="1799095" cy="1423968"/>
          </a:xfrm>
          <a:prstGeom prst="rect">
            <a:avLst/>
          </a:prstGeom>
          <a:ln>
            <a:solidFill>
              <a:schemeClr val="tx1"/>
            </a:solidFill>
          </a:ln>
        </p:spPr>
      </p:pic>
      <p:sp>
        <p:nvSpPr>
          <p:cNvPr id="26" name="TextBox 25">
            <a:extLst>
              <a:ext uri="{FF2B5EF4-FFF2-40B4-BE49-F238E27FC236}">
                <a16:creationId xmlns:a16="http://schemas.microsoft.com/office/drawing/2014/main" id="{00BBF516-B8CA-410E-A277-09885BA9066C}"/>
              </a:ext>
            </a:extLst>
          </p:cNvPr>
          <p:cNvSpPr txBox="1"/>
          <p:nvPr/>
        </p:nvSpPr>
        <p:spPr>
          <a:xfrm>
            <a:off x="9975879" y="3765556"/>
            <a:ext cx="1799095" cy="353943"/>
          </a:xfrm>
          <a:prstGeom prst="rect">
            <a:avLst/>
          </a:prstGeom>
          <a:blipFill>
            <a:blip r:embed="rId5"/>
            <a:tile tx="0" ty="0" sx="100000" sy="100000" flip="none" algn="tl"/>
          </a:blipFill>
        </p:spPr>
        <p:txBody>
          <a:bodyPr wrap="square" rtlCol="0">
            <a:spAutoFit/>
          </a:bodyPr>
          <a:lstStyle>
            <a:defPPr>
              <a:defRPr lang="en-US"/>
            </a:defPPr>
            <a:lvl1pPr algn="ctr">
              <a:defRPr sz="1700">
                <a:latin typeface="Calibri" panose="020F0502020204030204" pitchFamily="34" charset="0"/>
                <a:ea typeface="Calibri" panose="020F0502020204030204" pitchFamily="34" charset="0"/>
                <a:cs typeface="Calibri" panose="020F0502020204030204" pitchFamily="34" charset="0"/>
              </a:defRPr>
            </a:lvl1pPr>
          </a:lstStyle>
          <a:p>
            <a:r>
              <a:rPr lang="en-US" dirty="0"/>
              <a:t>Somesh </a:t>
            </a:r>
            <a:r>
              <a:rPr lang="en-US" dirty="0" err="1"/>
              <a:t>Katakam</a:t>
            </a:r>
            <a:endParaRPr lang="en-US" dirty="0"/>
          </a:p>
        </p:txBody>
      </p:sp>
      <p:pic>
        <p:nvPicPr>
          <p:cNvPr id="27" name="Picture 26">
            <a:extLst>
              <a:ext uri="{FF2B5EF4-FFF2-40B4-BE49-F238E27FC236}">
                <a16:creationId xmlns:a16="http://schemas.microsoft.com/office/drawing/2014/main" id="{EE010D33-572B-4EE6-82C5-DA531DB56ECB}"/>
              </a:ext>
            </a:extLst>
          </p:cNvPr>
          <p:cNvPicPr>
            <a:picLocks noChangeAspect="1"/>
          </p:cNvPicPr>
          <p:nvPr/>
        </p:nvPicPr>
        <p:blipFill rotWithShape="1">
          <a:blip r:embed="rId8">
            <a:extLst>
              <a:ext uri="{28A0092B-C50C-407E-A947-70E740481C1C}">
                <a14:useLocalDpi xmlns:a14="http://schemas.microsoft.com/office/drawing/2010/main" val="0"/>
              </a:ext>
            </a:extLst>
          </a:blip>
          <a:srcRect b="36167"/>
          <a:stretch/>
        </p:blipFill>
        <p:spPr>
          <a:xfrm>
            <a:off x="7680964" y="2191327"/>
            <a:ext cx="1813880" cy="1426464"/>
          </a:xfrm>
          <a:prstGeom prst="rect">
            <a:avLst/>
          </a:prstGeom>
        </p:spPr>
      </p:pic>
      <p:sp>
        <p:nvSpPr>
          <p:cNvPr id="28" name="TextBox 27">
            <a:extLst>
              <a:ext uri="{FF2B5EF4-FFF2-40B4-BE49-F238E27FC236}">
                <a16:creationId xmlns:a16="http://schemas.microsoft.com/office/drawing/2014/main" id="{41675937-605F-4255-932C-B74FFC91A5E4}"/>
              </a:ext>
            </a:extLst>
          </p:cNvPr>
          <p:cNvSpPr txBox="1"/>
          <p:nvPr/>
        </p:nvSpPr>
        <p:spPr>
          <a:xfrm>
            <a:off x="7554664" y="3765557"/>
            <a:ext cx="1730219" cy="353943"/>
          </a:xfrm>
          <a:prstGeom prst="rect">
            <a:avLst/>
          </a:prstGeom>
          <a:blipFill>
            <a:blip r:embed="rId5"/>
            <a:tile tx="0" ty="0" sx="100000" sy="100000" flip="none" algn="tl"/>
          </a:blipFill>
        </p:spPr>
        <p:txBody>
          <a:bodyPr wrap="square" rtlCol="0">
            <a:spAutoFit/>
          </a:bodyPr>
          <a:lstStyle>
            <a:defPPr>
              <a:defRPr lang="en-US"/>
            </a:defPPr>
            <a:lvl1pPr algn="ctr">
              <a:defRPr sz="1700">
                <a:latin typeface="Calibri" panose="020F0502020204030204" pitchFamily="34" charset="0"/>
                <a:ea typeface="Calibri" panose="020F0502020204030204" pitchFamily="34" charset="0"/>
                <a:cs typeface="Calibri" panose="020F0502020204030204" pitchFamily="34" charset="0"/>
              </a:defRPr>
            </a:lvl1pPr>
          </a:lstStyle>
          <a:p>
            <a:r>
              <a:rPr lang="en-US" dirty="0"/>
              <a:t>Abdul Khalid</a:t>
            </a:r>
          </a:p>
        </p:txBody>
      </p:sp>
    </p:spTree>
    <p:extLst>
      <p:ext uri="{BB962C8B-B14F-4D97-AF65-F5344CB8AC3E}">
        <p14:creationId xmlns:p14="http://schemas.microsoft.com/office/powerpoint/2010/main" val="384155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6EA7F7-61CC-213B-62FA-801F291C8E08}"/>
              </a:ext>
            </a:extLst>
          </p:cNvPr>
          <p:cNvSpPr txBox="1">
            <a:spLocks/>
          </p:cNvSpPr>
          <p:nvPr/>
        </p:nvSpPr>
        <p:spPr>
          <a:xfrm>
            <a:off x="2157572" y="302801"/>
            <a:ext cx="7058346" cy="900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US" b="1" dirty="0"/>
              <a:t>All about Ovusense</a:t>
            </a:r>
          </a:p>
        </p:txBody>
      </p:sp>
      <p:pic>
        <p:nvPicPr>
          <p:cNvPr id="3" name="Picture 2">
            <a:extLst>
              <a:ext uri="{FF2B5EF4-FFF2-40B4-BE49-F238E27FC236}">
                <a16:creationId xmlns:a16="http://schemas.microsoft.com/office/drawing/2014/main" id="{705F7B2B-70C7-EB51-75C9-9BA3D3833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1978" y="1069676"/>
            <a:ext cx="3435012" cy="5152516"/>
          </a:xfrm>
          <a:prstGeom prst="rect">
            <a:avLst/>
          </a:prstGeom>
          <a:ln>
            <a:solidFill>
              <a:schemeClr val="tx1"/>
            </a:solidFill>
          </a:ln>
        </p:spPr>
      </p:pic>
      <p:sp>
        <p:nvSpPr>
          <p:cNvPr id="5" name="Content Placeholder 2">
            <a:extLst>
              <a:ext uri="{FF2B5EF4-FFF2-40B4-BE49-F238E27FC236}">
                <a16:creationId xmlns:a16="http://schemas.microsoft.com/office/drawing/2014/main" id="{CCC87B64-A705-CF21-3EDD-C03489008BCA}"/>
              </a:ext>
            </a:extLst>
          </p:cNvPr>
          <p:cNvSpPr>
            <a:spLocks noGrp="1"/>
          </p:cNvSpPr>
          <p:nvPr>
            <p:ph idx="1"/>
          </p:nvPr>
        </p:nvSpPr>
        <p:spPr>
          <a:xfrm>
            <a:off x="592873" y="1463039"/>
            <a:ext cx="7168376" cy="4842975"/>
          </a:xfrm>
        </p:spPr>
        <p:txBody>
          <a:bodyPr/>
          <a:lstStyle/>
          <a:p>
            <a:endParaRPr lang="en-US" dirty="0"/>
          </a:p>
          <a:p>
            <a:endParaRPr lang="en-US" dirty="0"/>
          </a:p>
          <a:p>
            <a:r>
              <a:rPr lang="en-US" dirty="0"/>
              <a:t>Ovusense, fertility monitoring device, help women track their ovulation cycle.</a:t>
            </a:r>
          </a:p>
          <a:p>
            <a:endParaRPr lang="en-US" dirty="0"/>
          </a:p>
          <a:p>
            <a:r>
              <a:rPr lang="en-US" dirty="0"/>
              <a:t>Ovusense Flex, Ovusense advanced fertility monitor.</a:t>
            </a:r>
          </a:p>
          <a:p>
            <a:endParaRPr lang="en-US" dirty="0"/>
          </a:p>
          <a:p>
            <a:r>
              <a:rPr lang="en-US"/>
              <a:t>Ovusense advanced Fertility </a:t>
            </a:r>
            <a:r>
              <a:rPr lang="en-US" dirty="0"/>
              <a:t>monitor – Mostly used.</a:t>
            </a:r>
          </a:p>
          <a:p>
            <a:endParaRPr lang="en-US" dirty="0"/>
          </a:p>
          <a:p>
            <a:r>
              <a:rPr lang="en-US" dirty="0"/>
              <a:t>99% Ovulation accuracy.</a:t>
            </a:r>
          </a:p>
          <a:p>
            <a:endParaRPr lang="en-US" dirty="0"/>
          </a:p>
          <a:p>
            <a:r>
              <a:rPr lang="en-US" dirty="0"/>
              <a:t>Average customer rating of 4.7/5</a:t>
            </a:r>
          </a:p>
        </p:txBody>
      </p:sp>
      <p:pic>
        <p:nvPicPr>
          <p:cNvPr id="8" name="Picture 7">
            <a:extLst>
              <a:ext uri="{FF2B5EF4-FFF2-40B4-BE49-F238E27FC236}">
                <a16:creationId xmlns:a16="http://schemas.microsoft.com/office/drawing/2014/main" id="{25414B28-9C47-C892-7A4A-A2119DB11E7E}"/>
              </a:ext>
            </a:extLst>
          </p:cNvPr>
          <p:cNvPicPr>
            <a:picLocks noChangeAspect="1"/>
          </p:cNvPicPr>
          <p:nvPr/>
        </p:nvPicPr>
        <p:blipFill>
          <a:blip r:embed="rId3"/>
          <a:stretch>
            <a:fillRect/>
          </a:stretch>
        </p:blipFill>
        <p:spPr>
          <a:xfrm>
            <a:off x="784649" y="5398307"/>
            <a:ext cx="5391427" cy="1019227"/>
          </a:xfrm>
          <a:prstGeom prst="rect">
            <a:avLst/>
          </a:prstGeom>
        </p:spPr>
      </p:pic>
      <p:sp>
        <p:nvSpPr>
          <p:cNvPr id="2" name="TextBox 1">
            <a:extLst>
              <a:ext uri="{FF2B5EF4-FFF2-40B4-BE49-F238E27FC236}">
                <a16:creationId xmlns:a16="http://schemas.microsoft.com/office/drawing/2014/main" id="{330374BC-7802-2AC0-A4F8-60234A0AC235}"/>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6" name="Slide Number Placeholder 5">
            <a:extLst>
              <a:ext uri="{FF2B5EF4-FFF2-40B4-BE49-F238E27FC236}">
                <a16:creationId xmlns:a16="http://schemas.microsoft.com/office/drawing/2014/main" id="{C5955227-10B4-32AE-5F73-ACD90A2808B3}"/>
              </a:ext>
            </a:extLst>
          </p:cNvPr>
          <p:cNvSpPr>
            <a:spLocks noGrp="1"/>
          </p:cNvSpPr>
          <p:nvPr>
            <p:ph type="sldNum" sz="quarter" idx="12"/>
          </p:nvPr>
        </p:nvSpPr>
        <p:spPr/>
        <p:txBody>
          <a:bodyPr/>
          <a:lstStyle/>
          <a:p>
            <a:fld id="{3DE63756-DC0D-4723-9F57-4AB51C54E73D}" type="slidenum">
              <a:rPr lang="en-US" smtClean="0"/>
              <a:t>4</a:t>
            </a:fld>
            <a:endParaRPr lang="en-US"/>
          </a:p>
        </p:txBody>
      </p:sp>
    </p:spTree>
    <p:extLst>
      <p:ext uri="{BB962C8B-B14F-4D97-AF65-F5344CB8AC3E}">
        <p14:creationId xmlns:p14="http://schemas.microsoft.com/office/powerpoint/2010/main" val="3748137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6EA7F7-61CC-213B-62FA-801F291C8E08}"/>
              </a:ext>
            </a:extLst>
          </p:cNvPr>
          <p:cNvSpPr txBox="1">
            <a:spLocks/>
          </p:cNvSpPr>
          <p:nvPr/>
        </p:nvSpPr>
        <p:spPr>
          <a:xfrm>
            <a:off x="2157572" y="302801"/>
            <a:ext cx="7058346" cy="900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US" b="1" dirty="0"/>
              <a:t>Challenge</a:t>
            </a:r>
          </a:p>
        </p:txBody>
      </p:sp>
      <p:pic>
        <p:nvPicPr>
          <p:cNvPr id="3" name="Picture 2">
            <a:extLst>
              <a:ext uri="{FF2B5EF4-FFF2-40B4-BE49-F238E27FC236}">
                <a16:creationId xmlns:a16="http://schemas.microsoft.com/office/drawing/2014/main" id="{705F7B2B-70C7-EB51-75C9-9BA3D3833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1978" y="1069676"/>
            <a:ext cx="3435012" cy="5152516"/>
          </a:xfrm>
          <a:prstGeom prst="rect">
            <a:avLst/>
          </a:prstGeom>
          <a:ln>
            <a:solidFill>
              <a:schemeClr val="tx1"/>
            </a:solidFill>
          </a:ln>
        </p:spPr>
      </p:pic>
      <p:sp>
        <p:nvSpPr>
          <p:cNvPr id="5" name="Content Placeholder 2">
            <a:extLst>
              <a:ext uri="{FF2B5EF4-FFF2-40B4-BE49-F238E27FC236}">
                <a16:creationId xmlns:a16="http://schemas.microsoft.com/office/drawing/2014/main" id="{CCC87B64-A705-CF21-3EDD-C03489008BCA}"/>
              </a:ext>
            </a:extLst>
          </p:cNvPr>
          <p:cNvSpPr>
            <a:spLocks noGrp="1"/>
          </p:cNvSpPr>
          <p:nvPr>
            <p:ph idx="1"/>
          </p:nvPr>
        </p:nvSpPr>
        <p:spPr>
          <a:xfrm>
            <a:off x="838201" y="1747017"/>
            <a:ext cx="6657974" cy="3844157"/>
          </a:xfrm>
        </p:spPr>
        <p:txBody>
          <a:bodyPr/>
          <a:lstStyle/>
          <a:p>
            <a:endParaRPr lang="en-US" dirty="0"/>
          </a:p>
          <a:p>
            <a:endParaRPr lang="en-US" dirty="0"/>
          </a:p>
          <a:p>
            <a:pPr marL="0" indent="0">
              <a:buNone/>
            </a:pPr>
            <a:endParaRPr lang="en-US" dirty="0"/>
          </a:p>
          <a:p>
            <a:r>
              <a:rPr lang="en-US" dirty="0"/>
              <a:t>Spending huge money on advertising</a:t>
            </a:r>
          </a:p>
          <a:p>
            <a:endParaRPr lang="en-US" dirty="0"/>
          </a:p>
          <a:p>
            <a:r>
              <a:rPr lang="en-US" dirty="0"/>
              <a:t>Drive sales.</a:t>
            </a:r>
          </a:p>
          <a:p>
            <a:endParaRPr lang="en-US" dirty="0"/>
          </a:p>
          <a:p>
            <a:pPr marL="0" indent="0">
              <a:buNone/>
            </a:pPr>
            <a:r>
              <a:rPr lang="en-US" dirty="0"/>
              <a:t>Customer review -</a:t>
            </a:r>
          </a:p>
          <a:p>
            <a:r>
              <a:rPr lang="en-US" dirty="0"/>
              <a:t>It typically takes a few minutes to download data from the sensor</a:t>
            </a:r>
          </a:p>
          <a:p>
            <a:endParaRPr lang="en-US" dirty="0"/>
          </a:p>
          <a:p>
            <a:pPr marL="0" indent="0">
              <a:buNone/>
            </a:pPr>
            <a:endParaRPr lang="en-US" dirty="0"/>
          </a:p>
          <a:p>
            <a:endParaRPr lang="en-US" dirty="0"/>
          </a:p>
          <a:p>
            <a:endParaRPr lang="en-US" dirty="0"/>
          </a:p>
        </p:txBody>
      </p:sp>
      <p:sp>
        <p:nvSpPr>
          <p:cNvPr id="2" name="TextBox 1">
            <a:extLst>
              <a:ext uri="{FF2B5EF4-FFF2-40B4-BE49-F238E27FC236}">
                <a16:creationId xmlns:a16="http://schemas.microsoft.com/office/drawing/2014/main" id="{14EF4A02-15C6-6DE1-DF5F-829B5A09DEC1}"/>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6" name="Slide Number Placeholder 5">
            <a:extLst>
              <a:ext uri="{FF2B5EF4-FFF2-40B4-BE49-F238E27FC236}">
                <a16:creationId xmlns:a16="http://schemas.microsoft.com/office/drawing/2014/main" id="{ABF52EED-7DDF-DA4A-0B10-C5CE6CAD84FC}"/>
              </a:ext>
            </a:extLst>
          </p:cNvPr>
          <p:cNvSpPr>
            <a:spLocks noGrp="1"/>
          </p:cNvSpPr>
          <p:nvPr>
            <p:ph type="sldNum" sz="quarter" idx="12"/>
          </p:nvPr>
        </p:nvSpPr>
        <p:spPr/>
        <p:txBody>
          <a:bodyPr/>
          <a:lstStyle/>
          <a:p>
            <a:fld id="{3DE63756-DC0D-4723-9F57-4AB51C54E73D}" type="slidenum">
              <a:rPr lang="en-US" smtClean="0"/>
              <a:t>5</a:t>
            </a:fld>
            <a:endParaRPr lang="en-US"/>
          </a:p>
        </p:txBody>
      </p:sp>
    </p:spTree>
    <p:extLst>
      <p:ext uri="{BB962C8B-B14F-4D97-AF65-F5344CB8AC3E}">
        <p14:creationId xmlns:p14="http://schemas.microsoft.com/office/powerpoint/2010/main" val="242692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8C6BC2-E9E2-4780-8A41-064073CD4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E70450CF-22E9-4B1D-B146-30FEE770C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23" name="Rectangle 22">
            <a:extLst>
              <a:ext uri="{FF2B5EF4-FFF2-40B4-BE49-F238E27FC236}">
                <a16:creationId xmlns:a16="http://schemas.microsoft.com/office/drawing/2014/main" id="{80238079-1F65-476A-BC6C-F2D3BD268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5" name="Rectangle 24">
            <a:extLst>
              <a:ext uri="{FF2B5EF4-FFF2-40B4-BE49-F238E27FC236}">
                <a16:creationId xmlns:a16="http://schemas.microsoft.com/office/drawing/2014/main" id="{3740C935-D2D3-4F63-A4DA-CD768BB3F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27" name="Group 26">
            <a:extLst>
              <a:ext uri="{FF2B5EF4-FFF2-40B4-BE49-F238E27FC236}">
                <a16:creationId xmlns:a16="http://schemas.microsoft.com/office/drawing/2014/main" id="{BE8D8045-0F80-4964-B591-0D599AB42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28" name="Straight Connector 27">
              <a:extLst>
                <a:ext uri="{FF2B5EF4-FFF2-40B4-BE49-F238E27FC236}">
                  <a16:creationId xmlns:a16="http://schemas.microsoft.com/office/drawing/2014/main" id="{AF8A5889-0EE6-4E19-98FE-29F79E987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0FE4C3-64BE-4A2B-818D-4D84479344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670D04-30D8-487E-A3F4-0655E4801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1A856DE3-B9AB-43F7-A80F-CB9F149A9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46EA7F7-61CC-213B-62FA-801F291C8E08}"/>
              </a:ext>
            </a:extLst>
          </p:cNvPr>
          <p:cNvSpPr txBox="1">
            <a:spLocks/>
          </p:cNvSpPr>
          <p:nvPr/>
        </p:nvSpPr>
        <p:spPr>
          <a:xfrm>
            <a:off x="8560024" y="1559768"/>
            <a:ext cx="3238829" cy="31353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lnSpc>
                <a:spcPct val="83000"/>
              </a:lnSpc>
              <a:spcAft>
                <a:spcPts val="600"/>
              </a:spcAft>
            </a:pPr>
            <a:r>
              <a:rPr lang="en-US" cap="all" spc="-100">
                <a:solidFill>
                  <a:srgbClr val="FFFFFF"/>
                </a:solidFill>
              </a:rPr>
              <a:t>Strategy Map</a:t>
            </a:r>
          </a:p>
        </p:txBody>
      </p:sp>
      <p:sp>
        <p:nvSpPr>
          <p:cNvPr id="2" name="TextBox 1">
            <a:extLst>
              <a:ext uri="{FF2B5EF4-FFF2-40B4-BE49-F238E27FC236}">
                <a16:creationId xmlns:a16="http://schemas.microsoft.com/office/drawing/2014/main" id="{14EF4A02-15C6-6DE1-DF5F-829B5A09DEC1}"/>
              </a:ext>
            </a:extLst>
          </p:cNvPr>
          <p:cNvSpPr txBox="1"/>
          <p:nvPr/>
        </p:nvSpPr>
        <p:spPr>
          <a:xfrm>
            <a:off x="8560024" y="4708186"/>
            <a:ext cx="3238829" cy="1496816"/>
          </a:xfrm>
          <a:prstGeom prst="rect">
            <a:avLst/>
          </a:prstGeom>
        </p:spPr>
        <p:txBody>
          <a:bodyPr vert="horz" lIns="91440" tIns="45720" rIns="91440" bIns="45720" rtlCol="0">
            <a:normAutofit/>
          </a:bodyPr>
          <a:lstStyle/>
          <a:p>
            <a:pPr algn="ctr" defTabSz="914400">
              <a:spcAft>
                <a:spcPts val="600"/>
              </a:spcAft>
              <a:buClr>
                <a:schemeClr val="tx1">
                  <a:lumMod val="85000"/>
                  <a:lumOff val="15000"/>
                </a:schemeClr>
              </a:buClr>
            </a:pPr>
            <a:r>
              <a:rPr lang="en-US" sz="1600" spc="80">
                <a:solidFill>
                  <a:srgbClr val="FFFFFF"/>
                </a:solidFill>
              </a:rPr>
              <a:t>Team Ovulife</a:t>
            </a:r>
          </a:p>
        </p:txBody>
      </p:sp>
      <p:sp useBgFill="1">
        <p:nvSpPr>
          <p:cNvPr id="34" name="Rectangle 33">
            <a:extLst>
              <a:ext uri="{FF2B5EF4-FFF2-40B4-BE49-F238E27FC236}">
                <a16:creationId xmlns:a16="http://schemas.microsoft.com/office/drawing/2014/main" id="{8B4B154C-0A60-41BF-B149-21BD6D9B9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DC1BCB1-67D2-4359-8F92-3A69D16DD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8" name="Straight Connector 37">
            <a:extLst>
              <a:ext uri="{FF2B5EF4-FFF2-40B4-BE49-F238E27FC236}">
                <a16:creationId xmlns:a16="http://schemas.microsoft.com/office/drawing/2014/main" id="{8800E080-59F0-4F83-B2C9-C7330EFDF5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506867-1785-46B5-8ECF-33F482D02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4" name="Picture 13" descr="A diagram of a strategy&#10;&#10;Description automatically generated">
            <a:extLst>
              <a:ext uri="{FF2B5EF4-FFF2-40B4-BE49-F238E27FC236}">
                <a16:creationId xmlns:a16="http://schemas.microsoft.com/office/drawing/2014/main" id="{B15E6FFB-3666-BE42-BF84-A3C988B51BB2}"/>
              </a:ext>
            </a:extLst>
          </p:cNvPr>
          <p:cNvPicPr>
            <a:picLocks noChangeAspect="1"/>
          </p:cNvPicPr>
          <p:nvPr/>
        </p:nvPicPr>
        <p:blipFill>
          <a:blip r:embed="rId4"/>
          <a:stretch>
            <a:fillRect/>
          </a:stretch>
        </p:blipFill>
        <p:spPr>
          <a:xfrm>
            <a:off x="643192" y="946311"/>
            <a:ext cx="6909386" cy="4957485"/>
          </a:xfrm>
          <a:prstGeom prst="rect">
            <a:avLst/>
          </a:prstGeom>
          <a:ln>
            <a:solidFill>
              <a:schemeClr val="tx1"/>
            </a:solidFill>
          </a:ln>
        </p:spPr>
      </p:pic>
      <p:cxnSp>
        <p:nvCxnSpPr>
          <p:cNvPr id="42" name="Straight Connector 41">
            <a:extLst>
              <a:ext uri="{FF2B5EF4-FFF2-40B4-BE49-F238E27FC236}">
                <a16:creationId xmlns:a16="http://schemas.microsoft.com/office/drawing/2014/main" id="{A8A8A2B6-6C82-4F71-BD0A-2E57CD2317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ABF52EED-7DDF-DA4A-0B10-C5CE6CAD84FC}"/>
              </a:ext>
            </a:extLst>
          </p:cNvPr>
          <p:cNvSpPr>
            <a:spLocks noGrp="1"/>
          </p:cNvSpPr>
          <p:nvPr>
            <p:ph type="sldNum" sz="quarter" idx="12"/>
          </p:nvPr>
        </p:nvSpPr>
        <p:spPr>
          <a:xfrm>
            <a:off x="10793013" y="6392314"/>
            <a:ext cx="1005840" cy="228600"/>
          </a:xfrm>
        </p:spPr>
        <p:txBody>
          <a:bodyPr vert="horz" lIns="91440" tIns="45720" rIns="91440" bIns="45720" rtlCol="0" anchor="b">
            <a:normAutofit/>
          </a:bodyPr>
          <a:lstStyle/>
          <a:p>
            <a:pPr defTabSz="914400">
              <a:lnSpc>
                <a:spcPct val="90000"/>
              </a:lnSpc>
              <a:spcAft>
                <a:spcPts val="600"/>
              </a:spcAft>
            </a:pPr>
            <a:fld id="{3DE63756-DC0D-4723-9F57-4AB51C54E73D}" type="slidenum">
              <a:rPr lang="en-US">
                <a:solidFill>
                  <a:srgbClr val="FFFFFF"/>
                </a:solidFill>
              </a:rPr>
              <a:pPr defTabSz="914400">
                <a:lnSpc>
                  <a:spcPct val="90000"/>
                </a:lnSpc>
                <a:spcAft>
                  <a:spcPts val="600"/>
                </a:spcAft>
              </a:pPr>
              <a:t>6</a:t>
            </a:fld>
            <a:endParaRPr lang="en-US">
              <a:solidFill>
                <a:srgbClr val="FFFFFF"/>
              </a:solidFill>
            </a:endParaRPr>
          </a:p>
        </p:txBody>
      </p:sp>
      <p:pic>
        <p:nvPicPr>
          <p:cNvPr id="5" name="Picture 4" descr="Gold glitter star on white background">
            <a:extLst>
              <a:ext uri="{FF2B5EF4-FFF2-40B4-BE49-F238E27FC236}">
                <a16:creationId xmlns:a16="http://schemas.microsoft.com/office/drawing/2014/main" id="{BF1D3CBD-2F78-ABD6-0E82-15E035A6A6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1521" y="966097"/>
            <a:ext cx="926725" cy="926725"/>
          </a:xfrm>
          <a:prstGeom prst="rect">
            <a:avLst/>
          </a:prstGeom>
        </p:spPr>
      </p:pic>
    </p:spTree>
    <p:extLst>
      <p:ext uri="{BB962C8B-B14F-4D97-AF65-F5344CB8AC3E}">
        <p14:creationId xmlns:p14="http://schemas.microsoft.com/office/powerpoint/2010/main" val="7069362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6EA7F7-61CC-213B-62FA-801F291C8E08}"/>
              </a:ext>
            </a:extLst>
          </p:cNvPr>
          <p:cNvSpPr txBox="1">
            <a:spLocks/>
          </p:cNvSpPr>
          <p:nvPr/>
        </p:nvSpPr>
        <p:spPr>
          <a:xfrm>
            <a:off x="253475" y="322034"/>
            <a:ext cx="3503486" cy="47434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US" b="1" dirty="0"/>
              <a:t> Competitive Grid</a:t>
            </a:r>
          </a:p>
        </p:txBody>
      </p:sp>
      <p:pic>
        <p:nvPicPr>
          <p:cNvPr id="5" name="Picture 4">
            <a:extLst>
              <a:ext uri="{FF2B5EF4-FFF2-40B4-BE49-F238E27FC236}">
                <a16:creationId xmlns:a16="http://schemas.microsoft.com/office/drawing/2014/main" id="{22429561-376A-FB52-6239-38A497A1C818}"/>
              </a:ext>
            </a:extLst>
          </p:cNvPr>
          <p:cNvPicPr>
            <a:picLocks noChangeAspect="1"/>
          </p:cNvPicPr>
          <p:nvPr/>
        </p:nvPicPr>
        <p:blipFill>
          <a:blip r:embed="rId2"/>
          <a:stretch>
            <a:fillRect/>
          </a:stretch>
        </p:blipFill>
        <p:spPr>
          <a:xfrm>
            <a:off x="6208000" y="215018"/>
            <a:ext cx="5591187" cy="6427962"/>
          </a:xfrm>
          <a:prstGeom prst="rect">
            <a:avLst/>
          </a:prstGeom>
        </p:spPr>
      </p:pic>
      <p:sp>
        <p:nvSpPr>
          <p:cNvPr id="6" name="Rectangle 5">
            <a:extLst>
              <a:ext uri="{FF2B5EF4-FFF2-40B4-BE49-F238E27FC236}">
                <a16:creationId xmlns:a16="http://schemas.microsoft.com/office/drawing/2014/main" id="{EC391CFC-6F05-DB7E-22A5-CCF0C34F2AFA}"/>
              </a:ext>
            </a:extLst>
          </p:cNvPr>
          <p:cNvSpPr/>
          <p:nvPr/>
        </p:nvSpPr>
        <p:spPr>
          <a:xfrm>
            <a:off x="7296647" y="344557"/>
            <a:ext cx="445273" cy="1378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D20A2B-C60F-2E78-F106-582817C76F76}"/>
              </a:ext>
            </a:extLst>
          </p:cNvPr>
          <p:cNvSpPr/>
          <p:nvPr/>
        </p:nvSpPr>
        <p:spPr>
          <a:xfrm>
            <a:off x="10148747" y="343649"/>
            <a:ext cx="445273" cy="1378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003894-AA07-F4EA-1AE6-4C44ADBE38C2}"/>
              </a:ext>
            </a:extLst>
          </p:cNvPr>
          <p:cNvSpPr/>
          <p:nvPr/>
        </p:nvSpPr>
        <p:spPr>
          <a:xfrm>
            <a:off x="9102644" y="344557"/>
            <a:ext cx="445273" cy="1378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D23FDB1-16A8-880E-4EA8-B70E7B5A1659}"/>
              </a:ext>
            </a:extLst>
          </p:cNvPr>
          <p:cNvSpPr/>
          <p:nvPr/>
        </p:nvSpPr>
        <p:spPr>
          <a:xfrm>
            <a:off x="11086018" y="343649"/>
            <a:ext cx="445273" cy="1378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EDE76-EBB1-1B5A-FCEA-129392A3D2A5}"/>
              </a:ext>
            </a:extLst>
          </p:cNvPr>
          <p:cNvSpPr/>
          <p:nvPr/>
        </p:nvSpPr>
        <p:spPr>
          <a:xfrm>
            <a:off x="8165373" y="351796"/>
            <a:ext cx="563491" cy="1296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DEE51ABE-3A36-9ED6-F9FA-6CBED3A219D0}"/>
              </a:ext>
            </a:extLst>
          </p:cNvPr>
          <p:cNvSpPr>
            <a:spLocks noGrp="1"/>
          </p:cNvSpPr>
          <p:nvPr>
            <p:ph idx="1"/>
          </p:nvPr>
        </p:nvSpPr>
        <p:spPr>
          <a:xfrm>
            <a:off x="616813" y="2476127"/>
            <a:ext cx="5591187" cy="1905744"/>
          </a:xfrm>
        </p:spPr>
        <p:txBody>
          <a:bodyPr/>
          <a:lstStyle/>
          <a:p>
            <a:r>
              <a:rPr lang="en-US" dirty="0"/>
              <a:t>Competitive grid help us analyze Ovusense current market competitors, USP, and type of platform they used in everyday operation.</a:t>
            </a:r>
          </a:p>
          <a:p>
            <a:endParaRPr lang="en-US" dirty="0"/>
          </a:p>
          <a:p>
            <a:r>
              <a:rPr lang="en-US" dirty="0"/>
              <a:t>This helps us find areas of improvement.</a:t>
            </a:r>
          </a:p>
          <a:p>
            <a:pPr marL="0" indent="0">
              <a:buNone/>
            </a:pPr>
            <a:endParaRPr lang="en-US" dirty="0"/>
          </a:p>
        </p:txBody>
      </p:sp>
      <p:sp>
        <p:nvSpPr>
          <p:cNvPr id="2" name="TextBox 1">
            <a:extLst>
              <a:ext uri="{FF2B5EF4-FFF2-40B4-BE49-F238E27FC236}">
                <a16:creationId xmlns:a16="http://schemas.microsoft.com/office/drawing/2014/main" id="{705996DB-9FE8-8DA0-D6B4-80E1F3A3A230}"/>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2FE31B76-2D5A-A6C1-F33C-71AF8F4E00CA}"/>
              </a:ext>
            </a:extLst>
          </p:cNvPr>
          <p:cNvSpPr>
            <a:spLocks noGrp="1"/>
          </p:cNvSpPr>
          <p:nvPr>
            <p:ph type="sldNum" sz="quarter" idx="12"/>
          </p:nvPr>
        </p:nvSpPr>
        <p:spPr/>
        <p:txBody>
          <a:bodyPr/>
          <a:lstStyle/>
          <a:p>
            <a:fld id="{3DE63756-DC0D-4723-9F57-4AB51C54E73D}" type="slidenum">
              <a:rPr lang="en-US" smtClean="0"/>
              <a:t>7</a:t>
            </a:fld>
            <a:endParaRPr lang="en-US"/>
          </a:p>
        </p:txBody>
      </p:sp>
    </p:spTree>
    <p:extLst>
      <p:ext uri="{BB962C8B-B14F-4D97-AF65-F5344CB8AC3E}">
        <p14:creationId xmlns:p14="http://schemas.microsoft.com/office/powerpoint/2010/main" val="253590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A2B3-EE7C-4510-8C59-E1C8A977225B}"/>
              </a:ext>
            </a:extLst>
          </p:cNvPr>
          <p:cNvSpPr>
            <a:spLocks noGrp="1"/>
          </p:cNvSpPr>
          <p:nvPr>
            <p:ph type="title"/>
          </p:nvPr>
        </p:nvSpPr>
        <p:spPr>
          <a:xfrm>
            <a:off x="1066800" y="239466"/>
            <a:ext cx="10058400" cy="1371600"/>
          </a:xfrm>
        </p:spPr>
        <p:txBody>
          <a:bodyPr/>
          <a:lstStyle/>
          <a:p>
            <a:pPr algn="ctr"/>
            <a:r>
              <a:rPr lang="en-US" b="1" dirty="0"/>
              <a:t>Internal Analysis</a:t>
            </a:r>
          </a:p>
        </p:txBody>
      </p:sp>
      <p:sp>
        <p:nvSpPr>
          <p:cNvPr id="4" name="Slide Number Placeholder 3">
            <a:extLst>
              <a:ext uri="{FF2B5EF4-FFF2-40B4-BE49-F238E27FC236}">
                <a16:creationId xmlns:a16="http://schemas.microsoft.com/office/drawing/2014/main" id="{9D57B977-C4FA-76A2-1FE8-1C97B9A99E05}"/>
              </a:ext>
            </a:extLst>
          </p:cNvPr>
          <p:cNvSpPr>
            <a:spLocks noGrp="1"/>
          </p:cNvSpPr>
          <p:nvPr>
            <p:ph type="sldNum" sz="quarter" idx="12"/>
          </p:nvPr>
        </p:nvSpPr>
        <p:spPr/>
        <p:txBody>
          <a:bodyPr/>
          <a:lstStyle/>
          <a:p>
            <a:fld id="{3DE63756-DC0D-4723-9F57-4AB51C54E73D}" type="slidenum">
              <a:rPr lang="en-US" smtClean="0"/>
              <a:t>8</a:t>
            </a:fld>
            <a:endParaRPr lang="en-US"/>
          </a:p>
        </p:txBody>
      </p:sp>
      <p:pic>
        <p:nvPicPr>
          <p:cNvPr id="8" name="Picture 7">
            <a:extLst>
              <a:ext uri="{FF2B5EF4-FFF2-40B4-BE49-F238E27FC236}">
                <a16:creationId xmlns:a16="http://schemas.microsoft.com/office/drawing/2014/main" id="{0C6D57DB-7CD4-1BFF-E993-6F91B9CCE1F7}"/>
              </a:ext>
            </a:extLst>
          </p:cNvPr>
          <p:cNvPicPr>
            <a:picLocks noChangeAspect="1"/>
          </p:cNvPicPr>
          <p:nvPr/>
        </p:nvPicPr>
        <p:blipFill>
          <a:blip r:embed="rId3"/>
          <a:stretch>
            <a:fillRect/>
          </a:stretch>
        </p:blipFill>
        <p:spPr>
          <a:xfrm>
            <a:off x="490987" y="1356197"/>
            <a:ext cx="6748095" cy="4342252"/>
          </a:xfrm>
          <a:prstGeom prst="rect">
            <a:avLst/>
          </a:prstGeom>
          <a:ln>
            <a:solidFill>
              <a:schemeClr val="tx1"/>
            </a:solidFill>
          </a:ln>
        </p:spPr>
      </p:pic>
      <p:pic>
        <p:nvPicPr>
          <p:cNvPr id="10" name="Picture 9" descr="A person holding a device with a device on the screen&#10;&#10;Description automatically generated">
            <a:extLst>
              <a:ext uri="{FF2B5EF4-FFF2-40B4-BE49-F238E27FC236}">
                <a16:creationId xmlns:a16="http://schemas.microsoft.com/office/drawing/2014/main" id="{BC08D6B6-C524-FCCD-C3CA-802A0BCAD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907" y="1356198"/>
            <a:ext cx="3560108" cy="4459504"/>
          </a:xfrm>
          <a:prstGeom prst="rect">
            <a:avLst/>
          </a:prstGeom>
          <a:ln>
            <a:solidFill>
              <a:schemeClr val="tx1"/>
            </a:solidFill>
          </a:ln>
        </p:spPr>
      </p:pic>
    </p:spTree>
    <p:extLst>
      <p:ext uri="{BB962C8B-B14F-4D97-AF65-F5344CB8AC3E}">
        <p14:creationId xmlns:p14="http://schemas.microsoft.com/office/powerpoint/2010/main" val="3862267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9BDD2-4318-0962-9691-24E686529AD6}"/>
              </a:ext>
            </a:extLst>
          </p:cNvPr>
          <p:cNvSpPr>
            <a:spLocks noGrp="1"/>
          </p:cNvSpPr>
          <p:nvPr>
            <p:ph type="title"/>
          </p:nvPr>
        </p:nvSpPr>
        <p:spPr>
          <a:xfrm>
            <a:off x="1066800" y="-84991"/>
            <a:ext cx="10058400" cy="1371600"/>
          </a:xfrm>
        </p:spPr>
        <p:txBody>
          <a:bodyPr/>
          <a:lstStyle/>
          <a:p>
            <a:r>
              <a:rPr lang="en-US" dirty="0"/>
              <a:t>A </a:t>
            </a:r>
            <a:r>
              <a:rPr lang="en-US" dirty="0">
                <a:solidFill>
                  <a:srgbClr val="FFC000"/>
                </a:solidFill>
              </a:rPr>
              <a:t>P</a:t>
            </a:r>
            <a:r>
              <a:rPr lang="en-US" dirty="0">
                <a:solidFill>
                  <a:srgbClr val="7030A0"/>
                </a:solidFill>
              </a:rPr>
              <a:t>E</a:t>
            </a:r>
            <a:r>
              <a:rPr lang="en-US" dirty="0">
                <a:solidFill>
                  <a:srgbClr val="92D050"/>
                </a:solidFill>
              </a:rPr>
              <a:t>S</a:t>
            </a:r>
            <a:r>
              <a:rPr lang="en-US" dirty="0">
                <a:solidFill>
                  <a:schemeClr val="accent3">
                    <a:lumMod val="50000"/>
                  </a:schemeClr>
                </a:solidFill>
              </a:rPr>
              <a:t>T</a:t>
            </a:r>
            <a:r>
              <a:rPr lang="en-US" dirty="0">
                <a:solidFill>
                  <a:schemeClr val="tx2"/>
                </a:solidFill>
              </a:rPr>
              <a:t>E</a:t>
            </a:r>
            <a:r>
              <a:rPr lang="en-US" dirty="0">
                <a:solidFill>
                  <a:schemeClr val="bg1">
                    <a:lumMod val="50000"/>
                  </a:schemeClr>
                </a:solidFill>
              </a:rPr>
              <a:t>L</a:t>
            </a:r>
            <a:r>
              <a:rPr lang="en-US" dirty="0"/>
              <a:t> ANALYSIS OF OVUSENSE</a:t>
            </a:r>
          </a:p>
        </p:txBody>
      </p:sp>
      <p:sp>
        <p:nvSpPr>
          <p:cNvPr id="3" name="Content Placeholder 2">
            <a:extLst>
              <a:ext uri="{FF2B5EF4-FFF2-40B4-BE49-F238E27FC236}">
                <a16:creationId xmlns:a16="http://schemas.microsoft.com/office/drawing/2014/main" id="{39584661-AD88-C20B-62E8-DFB8289FD1C8}"/>
              </a:ext>
            </a:extLst>
          </p:cNvPr>
          <p:cNvSpPr>
            <a:spLocks noGrp="1"/>
          </p:cNvSpPr>
          <p:nvPr>
            <p:ph idx="1"/>
          </p:nvPr>
        </p:nvSpPr>
        <p:spPr>
          <a:xfrm>
            <a:off x="109709" y="731796"/>
            <a:ext cx="10805650" cy="5850196"/>
          </a:xfrm>
        </p:spPr>
        <p:txBody>
          <a:bodyPr>
            <a:normAutofit/>
          </a:bodyPr>
          <a:lstStyle/>
          <a:p>
            <a:pPr marL="0" indent="0">
              <a:buNone/>
            </a:pPr>
            <a:r>
              <a:rPr lang="en-US" b="1" dirty="0"/>
              <a:t>We(As a Team) </a:t>
            </a:r>
            <a:r>
              <a:rPr lang="en-US" dirty="0"/>
              <a:t>believe that only </a:t>
            </a:r>
            <a:r>
              <a:rPr lang="en-US" b="1" dirty="0"/>
              <a:t>Economical</a:t>
            </a:r>
            <a:r>
              <a:rPr lang="en-US" dirty="0"/>
              <a:t> and </a:t>
            </a:r>
            <a:r>
              <a:rPr lang="en-US" b="1" dirty="0"/>
              <a:t>Technological</a:t>
            </a:r>
            <a:r>
              <a:rPr lang="en-US" dirty="0"/>
              <a:t> factors seems to have a significant impact on the fertility monitor device. Compare to other elements in  PESTEL.</a:t>
            </a:r>
          </a:p>
          <a:p>
            <a:pPr marL="0" indent="0">
              <a:buNone/>
            </a:pPr>
            <a:endParaRPr lang="en-US" dirty="0"/>
          </a:p>
          <a:p>
            <a:pPr>
              <a:buFont typeface="Wingdings" panose="05000000000000000000" pitchFamily="2" charset="2"/>
              <a:buChar char="v"/>
            </a:pPr>
            <a:r>
              <a:rPr lang="en-US" b="1" u="sng" dirty="0">
                <a:solidFill>
                  <a:srgbClr val="7030A0"/>
                </a:solidFill>
              </a:rPr>
              <a:t>ECONOMIC FACTORS</a:t>
            </a:r>
            <a:r>
              <a:rPr lang="en-US" dirty="0"/>
              <a:t>:  </a:t>
            </a:r>
          </a:p>
          <a:p>
            <a:pPr marL="0" indent="0" algn="just">
              <a:buNone/>
            </a:pPr>
            <a:r>
              <a:rPr lang="en-US" dirty="0"/>
              <a:t>    </a:t>
            </a:r>
            <a:r>
              <a:rPr lang="en-US" b="1" dirty="0">
                <a:solidFill>
                  <a:srgbClr val="00B0F0"/>
                </a:solidFill>
              </a:rPr>
              <a:t>Recession</a:t>
            </a:r>
            <a:r>
              <a:rPr lang="en-US" dirty="0"/>
              <a:t> is a major economic factor, If recession hits, Ovusense may have to change their   direction in terms of </a:t>
            </a:r>
            <a:r>
              <a:rPr lang="en-US" b="1" dirty="0">
                <a:solidFill>
                  <a:srgbClr val="00B0F0"/>
                </a:solidFill>
              </a:rPr>
              <a:t>pricing strategy </a:t>
            </a:r>
            <a:r>
              <a:rPr lang="en-US" dirty="0"/>
              <a:t>as consumers have less disposable income to spend and they may go for other fertility devices which are pocket friendly to them.</a:t>
            </a:r>
          </a:p>
          <a:p>
            <a:pPr marL="0" indent="0" algn="just">
              <a:buNone/>
            </a:pPr>
            <a:r>
              <a:rPr lang="en-US" dirty="0"/>
              <a:t>   There is a constant competition in the fertility monitoring devices as this market is growing at a CAGR(Compound annual growth rate) of 7.41% during the forecast period from 2023 to 2028.</a:t>
            </a:r>
          </a:p>
          <a:p>
            <a:pPr marL="0" indent="0" algn="just">
              <a:buNone/>
            </a:pPr>
            <a:endParaRPr lang="en-US" dirty="0"/>
          </a:p>
          <a:p>
            <a:pPr algn="just">
              <a:buFont typeface="Wingdings" panose="05000000000000000000" pitchFamily="2" charset="2"/>
              <a:buChar char="v"/>
            </a:pPr>
            <a:r>
              <a:rPr lang="en-US" b="1" u="sng" dirty="0">
                <a:solidFill>
                  <a:srgbClr val="7030A0"/>
                </a:solidFill>
              </a:rPr>
              <a:t>TECHNOLOGICAL FACTORS</a:t>
            </a:r>
            <a:r>
              <a:rPr lang="en-US" dirty="0">
                <a:solidFill>
                  <a:srgbClr val="7030A0"/>
                </a:solidFill>
              </a:rPr>
              <a:t>:</a:t>
            </a:r>
          </a:p>
          <a:p>
            <a:pPr marL="0" indent="0">
              <a:buNone/>
            </a:pPr>
            <a:r>
              <a:rPr lang="en-US" dirty="0"/>
              <a:t>     Technology is fast moving and has changed drastically over the years. Ovusense uses vaginal sensor to track CBT. So, here </a:t>
            </a:r>
            <a:r>
              <a:rPr lang="en-US" b="1" dirty="0">
                <a:solidFill>
                  <a:srgbClr val="00B050"/>
                </a:solidFill>
              </a:rPr>
              <a:t>Accuracy</a:t>
            </a:r>
            <a:r>
              <a:rPr lang="en-US" dirty="0"/>
              <a:t> and </a:t>
            </a:r>
            <a:r>
              <a:rPr lang="en-US" b="1" dirty="0">
                <a:solidFill>
                  <a:srgbClr val="00B050"/>
                </a:solidFill>
              </a:rPr>
              <a:t>Reliability</a:t>
            </a:r>
            <a:r>
              <a:rPr lang="en-US" dirty="0"/>
              <a:t> of this sensor technology should be accurately and quickly synced to smartphone devices.</a:t>
            </a:r>
          </a:p>
          <a:p>
            <a:pPr marL="0" indent="0">
              <a:buNone/>
            </a:pPr>
            <a:r>
              <a:rPr lang="en-US" dirty="0"/>
              <a:t>Regular </a:t>
            </a:r>
            <a:r>
              <a:rPr lang="en-US" b="1" dirty="0"/>
              <a:t>software </a:t>
            </a:r>
            <a:r>
              <a:rPr lang="en-US" b="1" dirty="0">
                <a:solidFill>
                  <a:srgbClr val="00B050"/>
                </a:solidFill>
              </a:rPr>
              <a:t>updates</a:t>
            </a:r>
            <a:r>
              <a:rPr lang="en-US" b="1" dirty="0"/>
              <a:t> </a:t>
            </a:r>
            <a:r>
              <a:rPr lang="en-US" dirty="0"/>
              <a:t>and </a:t>
            </a:r>
            <a:r>
              <a:rPr lang="en-US" b="1" dirty="0">
                <a:solidFill>
                  <a:srgbClr val="00B050"/>
                </a:solidFill>
              </a:rPr>
              <a:t>maintenance</a:t>
            </a:r>
            <a:r>
              <a:rPr lang="en-US" dirty="0"/>
              <a:t> are important to address bugs, improve performance and introduce new feature to customers to maintain </a:t>
            </a:r>
            <a:r>
              <a:rPr lang="en-US" b="1" dirty="0">
                <a:solidFill>
                  <a:srgbClr val="00B050"/>
                </a:solidFill>
              </a:rPr>
              <a:t>customer</a:t>
            </a:r>
            <a:r>
              <a:rPr lang="en-US" b="1" dirty="0"/>
              <a:t> </a:t>
            </a:r>
            <a:r>
              <a:rPr lang="en-US" b="1" dirty="0">
                <a:solidFill>
                  <a:srgbClr val="00B050"/>
                </a:solidFill>
              </a:rPr>
              <a:t>satisfaction</a:t>
            </a:r>
            <a:r>
              <a:rPr lang="en-US" dirty="0"/>
              <a:t>.</a:t>
            </a:r>
          </a:p>
        </p:txBody>
      </p:sp>
      <p:sp>
        <p:nvSpPr>
          <p:cNvPr id="4" name="Slide Number Placeholder 3">
            <a:extLst>
              <a:ext uri="{FF2B5EF4-FFF2-40B4-BE49-F238E27FC236}">
                <a16:creationId xmlns:a16="http://schemas.microsoft.com/office/drawing/2014/main" id="{B0A15346-BA77-A741-41B1-A549B8207C7A}"/>
              </a:ext>
            </a:extLst>
          </p:cNvPr>
          <p:cNvSpPr>
            <a:spLocks noGrp="1"/>
          </p:cNvSpPr>
          <p:nvPr>
            <p:ph type="sldNum" sz="quarter" idx="12"/>
          </p:nvPr>
        </p:nvSpPr>
        <p:spPr/>
        <p:txBody>
          <a:bodyPr/>
          <a:lstStyle/>
          <a:p>
            <a:fld id="{3DE63756-DC0D-4723-9F57-4AB51C54E73D}" type="slidenum">
              <a:rPr lang="en-US" smtClean="0"/>
              <a:t>9</a:t>
            </a:fld>
            <a:endParaRPr lang="en-US"/>
          </a:p>
        </p:txBody>
      </p:sp>
    </p:spTree>
    <p:extLst>
      <p:ext uri="{BB962C8B-B14F-4D97-AF65-F5344CB8AC3E}">
        <p14:creationId xmlns:p14="http://schemas.microsoft.com/office/powerpoint/2010/main" val="841694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6F596946475147A1521C3091C678CB" ma:contentTypeVersion="0" ma:contentTypeDescription="Create a new document." ma:contentTypeScope="" ma:versionID="b13dd2c0d11ddddb43bb111cb5993621">
  <xsd:schema xmlns:xsd="http://www.w3.org/2001/XMLSchema" xmlns:xs="http://www.w3.org/2001/XMLSchema" xmlns:p="http://schemas.microsoft.com/office/2006/metadata/properties" targetNamespace="http://schemas.microsoft.com/office/2006/metadata/properties" ma:root="true" ma:fieldsID="2998aaeeabc8997ab8f28507a772267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314913-E466-4648-A116-F0B1F8FFAED9}">
  <ds:schemaRefs>
    <ds:schemaRef ds:uri="http://schemas.microsoft.com/sharepoint/v3/contenttype/forms"/>
  </ds:schemaRefs>
</ds:datastoreItem>
</file>

<file path=customXml/itemProps2.xml><?xml version="1.0" encoding="utf-8"?>
<ds:datastoreItem xmlns:ds="http://schemas.openxmlformats.org/officeDocument/2006/customXml" ds:itemID="{1C077924-793F-459A-82A0-60A5F01D6F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DD2E952C-A865-4184-A1F8-2968B0209B81}">
  <ds:schemaRef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TM03457510[[fn=Savon]]</Template>
  <TotalTime>5914</TotalTime>
  <Words>1200</Words>
  <Application>Microsoft Office PowerPoint</Application>
  <PresentationFormat>Widescreen</PresentationFormat>
  <Paragraphs>138</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Century Gothic</vt:lpstr>
      <vt:lpstr>Garamond</vt:lpstr>
      <vt:lpstr>Söhne</vt:lpstr>
      <vt:lpstr>Wingdings</vt:lpstr>
      <vt:lpstr>Savon</vt:lpstr>
      <vt:lpstr>               Team Ovulife</vt:lpstr>
      <vt:lpstr>PowerPoint Presentation</vt:lpstr>
      <vt:lpstr>Group 1: Team Ovulife</vt:lpstr>
      <vt:lpstr>PowerPoint Presentation</vt:lpstr>
      <vt:lpstr>PowerPoint Presentation</vt:lpstr>
      <vt:lpstr>PowerPoint Presentation</vt:lpstr>
      <vt:lpstr>PowerPoint Presentation</vt:lpstr>
      <vt:lpstr>Internal Analysis</vt:lpstr>
      <vt:lpstr>A PESTEL ANALYSIS OF OVUSENSE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Ramisetti, Rajani</dc:creator>
  <cp:lastModifiedBy>Shaik, Al Aftab Mohammad</cp:lastModifiedBy>
  <cp:revision>35</cp:revision>
  <dcterms:created xsi:type="dcterms:W3CDTF">2024-03-16T22:47:53Z</dcterms:created>
  <dcterms:modified xsi:type="dcterms:W3CDTF">2024-09-24T22:55:51Z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0x010100926F596946475147A1521C3091C678CB</vt:lpwstr>
  </property>
</Properties>
</file>